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 id="2147483663" r:id="rId2"/>
  </p:sldMasterIdLst>
  <p:notesMasterIdLst>
    <p:notesMasterId r:id="rId36"/>
  </p:notesMasterIdLst>
  <p:sldIdLst>
    <p:sldId id="256" r:id="rId3"/>
    <p:sldId id="267" r:id="rId4"/>
    <p:sldId id="378" r:id="rId5"/>
    <p:sldId id="385" r:id="rId6"/>
    <p:sldId id="388" r:id="rId7"/>
    <p:sldId id="411" r:id="rId8"/>
    <p:sldId id="412" r:id="rId9"/>
    <p:sldId id="414" r:id="rId10"/>
    <p:sldId id="369" r:id="rId11"/>
    <p:sldId id="430" r:id="rId12"/>
    <p:sldId id="413" r:id="rId13"/>
    <p:sldId id="417" r:id="rId14"/>
    <p:sldId id="418" r:id="rId15"/>
    <p:sldId id="416" r:id="rId16"/>
    <p:sldId id="400" r:id="rId17"/>
    <p:sldId id="419" r:id="rId18"/>
    <p:sldId id="423" r:id="rId19"/>
    <p:sldId id="420" r:id="rId20"/>
    <p:sldId id="424" r:id="rId21"/>
    <p:sldId id="398" r:id="rId22"/>
    <p:sldId id="432" r:id="rId23"/>
    <p:sldId id="433" r:id="rId24"/>
    <p:sldId id="436" r:id="rId25"/>
    <p:sldId id="422" r:id="rId26"/>
    <p:sldId id="434" r:id="rId27"/>
    <p:sldId id="426" r:id="rId28"/>
    <p:sldId id="435" r:id="rId29"/>
    <p:sldId id="427" r:id="rId30"/>
    <p:sldId id="429" r:id="rId31"/>
    <p:sldId id="431" r:id="rId32"/>
    <p:sldId id="379" r:id="rId33"/>
    <p:sldId id="373" r:id="rId34"/>
    <p:sldId id="374"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347"/>
    <a:srgbClr val="64EA7E"/>
    <a:srgbClr val="8A0000"/>
    <a:srgbClr val="C80000"/>
    <a:srgbClr val="993300"/>
    <a:srgbClr val="472F34"/>
    <a:srgbClr val="1F3C6F"/>
    <a:srgbClr val="FF3300"/>
    <a:srgbClr val="FFFFFF"/>
    <a:srgbClr val="CBF7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753" autoAdjust="0"/>
    <p:restoredTop sz="88227" autoAdjust="0"/>
  </p:normalViewPr>
  <p:slideViewPr>
    <p:cSldViewPr snapToGrid="0">
      <p:cViewPr varScale="1">
        <p:scale>
          <a:sx n="87" d="100"/>
          <a:sy n="87" d="100"/>
        </p:scale>
        <p:origin x="438" y="90"/>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95B8EE-FC9E-4CCC-A6F1-452DC531CF5E}" type="doc">
      <dgm:prSet loTypeId="urn:microsoft.com/office/officeart/2005/8/layout/process2" loCatId="process" qsTypeId="urn:microsoft.com/office/officeart/2005/8/quickstyle/simple1" qsCatId="simple" csTypeId="urn:microsoft.com/office/officeart/2005/8/colors/accent2_3" csCatId="accent2" phldr="1"/>
      <dgm:spPr/>
    </dgm:pt>
    <dgm:pt modelId="{0966664C-C405-4BF5-8EC3-1DE63253E79D}">
      <dgm:prSet phldrT="[Text]"/>
      <dgm:spPr/>
      <dgm:t>
        <a:bodyPr/>
        <a:lstStyle/>
        <a:p>
          <a:r>
            <a:rPr lang="en-CA" dirty="0">
              <a:solidFill>
                <a:schemeClr val="tx1"/>
              </a:solidFill>
            </a:rPr>
            <a:t>City posts RFT on their Bids and Tenders webpage</a:t>
          </a:r>
        </a:p>
      </dgm:t>
    </dgm:pt>
    <dgm:pt modelId="{954BE070-5FF6-427A-BAAF-8093B0B72913}" type="parTrans" cxnId="{DE7F2EFE-4D48-4B75-B1B6-43D88A4695BF}">
      <dgm:prSet/>
      <dgm:spPr/>
      <dgm:t>
        <a:bodyPr/>
        <a:lstStyle/>
        <a:p>
          <a:endParaRPr lang="en-CA">
            <a:solidFill>
              <a:schemeClr val="tx1"/>
            </a:solidFill>
          </a:endParaRPr>
        </a:p>
      </dgm:t>
    </dgm:pt>
    <dgm:pt modelId="{AEDA5557-8EEC-497A-A88E-C912ADC4E666}" type="sibTrans" cxnId="{DE7F2EFE-4D48-4B75-B1B6-43D88A4695BF}">
      <dgm:prSet/>
      <dgm:spPr/>
      <dgm:t>
        <a:bodyPr/>
        <a:lstStyle/>
        <a:p>
          <a:endParaRPr lang="en-CA">
            <a:solidFill>
              <a:schemeClr val="tx1"/>
            </a:solidFill>
          </a:endParaRPr>
        </a:p>
      </dgm:t>
    </dgm:pt>
    <dgm:pt modelId="{78E93A91-CA58-46B5-BE3E-AE5EAF8C553D}">
      <dgm:prSet phldrT="[Text]"/>
      <dgm:spPr/>
      <dgm:t>
        <a:bodyPr/>
        <a:lstStyle/>
        <a:p>
          <a:r>
            <a:rPr lang="en-CA" dirty="0">
              <a:solidFill>
                <a:schemeClr val="tx1"/>
              </a:solidFill>
            </a:rPr>
            <a:t>Evaluate bids from contractors</a:t>
          </a:r>
        </a:p>
      </dgm:t>
    </dgm:pt>
    <dgm:pt modelId="{F27A2A99-002E-4C51-86B9-48EA2EDB8155}" type="parTrans" cxnId="{2695CC77-EC45-4752-A9BE-B6608AC7E5F0}">
      <dgm:prSet/>
      <dgm:spPr/>
      <dgm:t>
        <a:bodyPr/>
        <a:lstStyle/>
        <a:p>
          <a:endParaRPr lang="en-CA">
            <a:solidFill>
              <a:schemeClr val="tx1"/>
            </a:solidFill>
          </a:endParaRPr>
        </a:p>
      </dgm:t>
    </dgm:pt>
    <dgm:pt modelId="{DFCB016C-FB68-409F-A184-C7D8094D8DB0}" type="sibTrans" cxnId="{2695CC77-EC45-4752-A9BE-B6608AC7E5F0}">
      <dgm:prSet/>
      <dgm:spPr/>
      <dgm:t>
        <a:bodyPr/>
        <a:lstStyle/>
        <a:p>
          <a:endParaRPr lang="en-CA">
            <a:solidFill>
              <a:schemeClr val="tx1"/>
            </a:solidFill>
          </a:endParaRPr>
        </a:p>
      </dgm:t>
    </dgm:pt>
    <dgm:pt modelId="{9FF252D8-3C87-4F02-878A-C4BBD265C628}">
      <dgm:prSet phldrT="[Text]"/>
      <dgm:spPr/>
      <dgm:t>
        <a:bodyPr/>
        <a:lstStyle/>
        <a:p>
          <a:r>
            <a:rPr lang="en-CA" dirty="0">
              <a:solidFill>
                <a:schemeClr val="tx1"/>
              </a:solidFill>
            </a:rPr>
            <a:t>Choose preferred proponent </a:t>
          </a:r>
        </a:p>
      </dgm:t>
    </dgm:pt>
    <dgm:pt modelId="{2F49FE40-8A4E-4AFC-8392-6C940584D6C9}" type="parTrans" cxnId="{5269999B-936F-42DB-B435-6C2D04257CEB}">
      <dgm:prSet/>
      <dgm:spPr/>
      <dgm:t>
        <a:bodyPr/>
        <a:lstStyle/>
        <a:p>
          <a:endParaRPr lang="en-CA">
            <a:solidFill>
              <a:schemeClr val="tx1"/>
            </a:solidFill>
          </a:endParaRPr>
        </a:p>
      </dgm:t>
    </dgm:pt>
    <dgm:pt modelId="{096C476F-E293-4DBA-8638-0E3A86509C5E}" type="sibTrans" cxnId="{5269999B-936F-42DB-B435-6C2D04257CEB}">
      <dgm:prSet/>
      <dgm:spPr/>
      <dgm:t>
        <a:bodyPr/>
        <a:lstStyle/>
        <a:p>
          <a:endParaRPr lang="en-CA">
            <a:solidFill>
              <a:schemeClr val="tx1"/>
            </a:solidFill>
          </a:endParaRPr>
        </a:p>
      </dgm:t>
    </dgm:pt>
    <dgm:pt modelId="{42A34A47-9A73-4539-A5EA-7BE94E817A29}">
      <dgm:prSet phldrT="[Text]"/>
      <dgm:spPr/>
      <dgm:t>
        <a:bodyPr/>
        <a:lstStyle/>
        <a:p>
          <a:r>
            <a:rPr lang="en-CA" dirty="0">
              <a:solidFill>
                <a:schemeClr val="tx1"/>
              </a:solidFill>
            </a:rPr>
            <a:t>Contract is executed</a:t>
          </a:r>
        </a:p>
      </dgm:t>
    </dgm:pt>
    <dgm:pt modelId="{680A5B36-E273-4893-8E66-118722392670}" type="parTrans" cxnId="{2320EDA8-FD87-46E4-BD18-A0A66009A15E}">
      <dgm:prSet/>
      <dgm:spPr/>
      <dgm:t>
        <a:bodyPr/>
        <a:lstStyle/>
        <a:p>
          <a:endParaRPr lang="en-CA">
            <a:solidFill>
              <a:schemeClr val="tx1"/>
            </a:solidFill>
          </a:endParaRPr>
        </a:p>
      </dgm:t>
    </dgm:pt>
    <dgm:pt modelId="{C3D9ACA0-778C-425F-93C0-93A22872844B}" type="sibTrans" cxnId="{2320EDA8-FD87-46E4-BD18-A0A66009A15E}">
      <dgm:prSet/>
      <dgm:spPr/>
      <dgm:t>
        <a:bodyPr/>
        <a:lstStyle/>
        <a:p>
          <a:endParaRPr lang="en-CA">
            <a:solidFill>
              <a:schemeClr val="tx1"/>
            </a:solidFill>
          </a:endParaRPr>
        </a:p>
      </dgm:t>
    </dgm:pt>
    <dgm:pt modelId="{9067F85A-A310-467E-9F02-78791730458F}">
      <dgm:prSet phldrT="[Text]"/>
      <dgm:spPr/>
      <dgm:t>
        <a:bodyPr/>
        <a:lstStyle/>
        <a:p>
          <a:r>
            <a:rPr lang="en-CA" dirty="0">
              <a:solidFill>
                <a:schemeClr val="tx1"/>
              </a:solidFill>
            </a:rPr>
            <a:t>Contractor starts project</a:t>
          </a:r>
        </a:p>
      </dgm:t>
    </dgm:pt>
    <dgm:pt modelId="{ADF3DF46-F66B-4F9B-827E-6C9CDA9A4998}" type="parTrans" cxnId="{5744B021-8509-469B-BD71-0C59F769CABD}">
      <dgm:prSet/>
      <dgm:spPr/>
      <dgm:t>
        <a:bodyPr/>
        <a:lstStyle/>
        <a:p>
          <a:endParaRPr lang="en-CA">
            <a:solidFill>
              <a:schemeClr val="tx1"/>
            </a:solidFill>
          </a:endParaRPr>
        </a:p>
      </dgm:t>
    </dgm:pt>
    <dgm:pt modelId="{46642910-ADE9-460A-9DE3-0AE048A280FC}" type="sibTrans" cxnId="{5744B021-8509-469B-BD71-0C59F769CABD}">
      <dgm:prSet/>
      <dgm:spPr/>
      <dgm:t>
        <a:bodyPr/>
        <a:lstStyle/>
        <a:p>
          <a:endParaRPr lang="en-CA">
            <a:solidFill>
              <a:schemeClr val="tx1"/>
            </a:solidFill>
          </a:endParaRPr>
        </a:p>
      </dgm:t>
    </dgm:pt>
    <dgm:pt modelId="{87298F54-5578-4A58-99E3-80AAFBFF33CE}">
      <dgm:prSet phldrT="[Text]"/>
      <dgm:spPr>
        <a:ln>
          <a:solidFill>
            <a:srgbClr val="C00000"/>
          </a:solidFill>
        </a:ln>
      </dgm:spPr>
      <dgm:t>
        <a:bodyPr/>
        <a:lstStyle/>
        <a:p>
          <a:r>
            <a:rPr lang="en-CA" dirty="0">
              <a:solidFill>
                <a:schemeClr val="tx1"/>
              </a:solidFill>
            </a:rPr>
            <a:t>Bidder conference</a:t>
          </a:r>
        </a:p>
      </dgm:t>
    </dgm:pt>
    <dgm:pt modelId="{C4CB2DB6-3210-4A48-8F1F-84CBB3320426}" type="parTrans" cxnId="{36361E6B-F64A-49C1-AE30-9749ADFE95B8}">
      <dgm:prSet/>
      <dgm:spPr/>
      <dgm:t>
        <a:bodyPr/>
        <a:lstStyle/>
        <a:p>
          <a:endParaRPr lang="en-CA"/>
        </a:p>
      </dgm:t>
    </dgm:pt>
    <dgm:pt modelId="{0C7B003C-348E-42E8-A02B-7754AB7DF671}" type="sibTrans" cxnId="{36361E6B-F64A-49C1-AE30-9749ADFE95B8}">
      <dgm:prSet/>
      <dgm:spPr/>
      <dgm:t>
        <a:bodyPr/>
        <a:lstStyle/>
        <a:p>
          <a:endParaRPr lang="en-CA"/>
        </a:p>
      </dgm:t>
    </dgm:pt>
    <dgm:pt modelId="{538594AE-327D-4FBD-BCAD-2755658E09EC}" type="pres">
      <dgm:prSet presAssocID="{7E95B8EE-FC9E-4CCC-A6F1-452DC531CF5E}" presName="linearFlow" presStyleCnt="0">
        <dgm:presLayoutVars>
          <dgm:resizeHandles val="exact"/>
        </dgm:presLayoutVars>
      </dgm:prSet>
      <dgm:spPr/>
    </dgm:pt>
    <dgm:pt modelId="{4BDAF757-48F9-4CA4-B710-364D047362AC}" type="pres">
      <dgm:prSet presAssocID="{0966664C-C405-4BF5-8EC3-1DE63253E79D}" presName="node" presStyleLbl="node1" presStyleIdx="0" presStyleCnt="6">
        <dgm:presLayoutVars>
          <dgm:bulletEnabled val="1"/>
        </dgm:presLayoutVars>
      </dgm:prSet>
      <dgm:spPr/>
    </dgm:pt>
    <dgm:pt modelId="{E3B14D2E-36E9-4442-A879-DBAEE1229001}" type="pres">
      <dgm:prSet presAssocID="{AEDA5557-8EEC-497A-A88E-C912ADC4E666}" presName="sibTrans" presStyleLbl="sibTrans2D1" presStyleIdx="0" presStyleCnt="5"/>
      <dgm:spPr/>
    </dgm:pt>
    <dgm:pt modelId="{3B8BCAA6-39DF-4877-8622-31E7D2E9BA38}" type="pres">
      <dgm:prSet presAssocID="{AEDA5557-8EEC-497A-A88E-C912ADC4E666}" presName="connectorText" presStyleLbl="sibTrans2D1" presStyleIdx="0" presStyleCnt="5"/>
      <dgm:spPr/>
    </dgm:pt>
    <dgm:pt modelId="{3E0DE156-930F-42EF-8FD8-92EF4BBEBE5D}" type="pres">
      <dgm:prSet presAssocID="{87298F54-5578-4A58-99E3-80AAFBFF33CE}" presName="node" presStyleLbl="node1" presStyleIdx="1" presStyleCnt="6">
        <dgm:presLayoutVars>
          <dgm:bulletEnabled val="1"/>
        </dgm:presLayoutVars>
      </dgm:prSet>
      <dgm:spPr/>
    </dgm:pt>
    <dgm:pt modelId="{4B5995AD-77E9-4B60-AEDA-2CBD0515DE32}" type="pres">
      <dgm:prSet presAssocID="{0C7B003C-348E-42E8-A02B-7754AB7DF671}" presName="sibTrans" presStyleLbl="sibTrans2D1" presStyleIdx="1" presStyleCnt="5"/>
      <dgm:spPr/>
    </dgm:pt>
    <dgm:pt modelId="{13AC602E-DC7C-44AF-874D-ECB8A0464C29}" type="pres">
      <dgm:prSet presAssocID="{0C7B003C-348E-42E8-A02B-7754AB7DF671}" presName="connectorText" presStyleLbl="sibTrans2D1" presStyleIdx="1" presStyleCnt="5"/>
      <dgm:spPr/>
    </dgm:pt>
    <dgm:pt modelId="{19AD5E34-9A38-45C8-BF66-48AE9867E10A}" type="pres">
      <dgm:prSet presAssocID="{78E93A91-CA58-46B5-BE3E-AE5EAF8C553D}" presName="node" presStyleLbl="node1" presStyleIdx="2" presStyleCnt="6" custLinFactNeighborX="3177" custLinFactNeighborY="-5058">
        <dgm:presLayoutVars>
          <dgm:bulletEnabled val="1"/>
        </dgm:presLayoutVars>
      </dgm:prSet>
      <dgm:spPr/>
    </dgm:pt>
    <dgm:pt modelId="{B81F271C-134F-4267-9F2D-2ECEE733ABEB}" type="pres">
      <dgm:prSet presAssocID="{DFCB016C-FB68-409F-A184-C7D8094D8DB0}" presName="sibTrans" presStyleLbl="sibTrans2D1" presStyleIdx="2" presStyleCnt="5"/>
      <dgm:spPr/>
    </dgm:pt>
    <dgm:pt modelId="{40C259C9-F92A-42AF-A10C-BBD855FBC493}" type="pres">
      <dgm:prSet presAssocID="{DFCB016C-FB68-409F-A184-C7D8094D8DB0}" presName="connectorText" presStyleLbl="sibTrans2D1" presStyleIdx="2" presStyleCnt="5"/>
      <dgm:spPr/>
    </dgm:pt>
    <dgm:pt modelId="{294FC36A-EC31-4E88-AACF-40063C93B414}" type="pres">
      <dgm:prSet presAssocID="{9FF252D8-3C87-4F02-878A-C4BBD265C628}" presName="node" presStyleLbl="node1" presStyleIdx="3" presStyleCnt="6">
        <dgm:presLayoutVars>
          <dgm:bulletEnabled val="1"/>
        </dgm:presLayoutVars>
      </dgm:prSet>
      <dgm:spPr/>
    </dgm:pt>
    <dgm:pt modelId="{0FEECED3-3583-4FB9-BB72-FAC88BC5E98E}" type="pres">
      <dgm:prSet presAssocID="{096C476F-E293-4DBA-8638-0E3A86509C5E}" presName="sibTrans" presStyleLbl="sibTrans2D1" presStyleIdx="3" presStyleCnt="5"/>
      <dgm:spPr/>
    </dgm:pt>
    <dgm:pt modelId="{9E7BC02A-9084-46A8-970B-F68D55C78F84}" type="pres">
      <dgm:prSet presAssocID="{096C476F-E293-4DBA-8638-0E3A86509C5E}" presName="connectorText" presStyleLbl="sibTrans2D1" presStyleIdx="3" presStyleCnt="5"/>
      <dgm:spPr/>
    </dgm:pt>
    <dgm:pt modelId="{8CBB141A-A058-4692-82FB-F9100C56B7DF}" type="pres">
      <dgm:prSet presAssocID="{42A34A47-9A73-4539-A5EA-7BE94E817A29}" presName="node" presStyleLbl="node1" presStyleIdx="4" presStyleCnt="6">
        <dgm:presLayoutVars>
          <dgm:bulletEnabled val="1"/>
        </dgm:presLayoutVars>
      </dgm:prSet>
      <dgm:spPr/>
    </dgm:pt>
    <dgm:pt modelId="{D013E2BC-8A26-4163-9509-58F9E853FDFE}" type="pres">
      <dgm:prSet presAssocID="{C3D9ACA0-778C-425F-93C0-93A22872844B}" presName="sibTrans" presStyleLbl="sibTrans2D1" presStyleIdx="4" presStyleCnt="5"/>
      <dgm:spPr/>
    </dgm:pt>
    <dgm:pt modelId="{5A93B796-DFF9-46A9-B5B3-04A2F61F0F87}" type="pres">
      <dgm:prSet presAssocID="{C3D9ACA0-778C-425F-93C0-93A22872844B}" presName="connectorText" presStyleLbl="sibTrans2D1" presStyleIdx="4" presStyleCnt="5"/>
      <dgm:spPr/>
    </dgm:pt>
    <dgm:pt modelId="{2EDE66BD-F6CA-4260-9312-5F10D846D72B}" type="pres">
      <dgm:prSet presAssocID="{9067F85A-A310-467E-9F02-78791730458F}" presName="node" presStyleLbl="node1" presStyleIdx="5" presStyleCnt="6">
        <dgm:presLayoutVars>
          <dgm:bulletEnabled val="1"/>
        </dgm:presLayoutVars>
      </dgm:prSet>
      <dgm:spPr/>
    </dgm:pt>
  </dgm:ptLst>
  <dgm:cxnLst>
    <dgm:cxn modelId="{F2E39800-BEE4-4054-AC98-BDE6F5580D9C}" type="presOf" srcId="{78E93A91-CA58-46B5-BE3E-AE5EAF8C553D}" destId="{19AD5E34-9A38-45C8-BF66-48AE9867E10A}" srcOrd="0" destOrd="0" presId="urn:microsoft.com/office/officeart/2005/8/layout/process2"/>
    <dgm:cxn modelId="{1A858105-A8AE-498A-B59D-F78598051FAC}" type="presOf" srcId="{DFCB016C-FB68-409F-A184-C7D8094D8DB0}" destId="{B81F271C-134F-4267-9F2D-2ECEE733ABEB}" srcOrd="0" destOrd="0" presId="urn:microsoft.com/office/officeart/2005/8/layout/process2"/>
    <dgm:cxn modelId="{2EB1711F-EC33-4356-8F34-B64C6C90075E}" type="presOf" srcId="{0C7B003C-348E-42E8-A02B-7754AB7DF671}" destId="{13AC602E-DC7C-44AF-874D-ECB8A0464C29}" srcOrd="1" destOrd="0" presId="urn:microsoft.com/office/officeart/2005/8/layout/process2"/>
    <dgm:cxn modelId="{5744B021-8509-469B-BD71-0C59F769CABD}" srcId="{7E95B8EE-FC9E-4CCC-A6F1-452DC531CF5E}" destId="{9067F85A-A310-467E-9F02-78791730458F}" srcOrd="5" destOrd="0" parTransId="{ADF3DF46-F66B-4F9B-827E-6C9CDA9A4998}" sibTransId="{46642910-ADE9-460A-9DE3-0AE048A280FC}"/>
    <dgm:cxn modelId="{0B7DCD2E-10D7-4347-A4A9-5EC93068D93A}" type="presOf" srcId="{C3D9ACA0-778C-425F-93C0-93A22872844B}" destId="{5A93B796-DFF9-46A9-B5B3-04A2F61F0F87}" srcOrd="1" destOrd="0" presId="urn:microsoft.com/office/officeart/2005/8/layout/process2"/>
    <dgm:cxn modelId="{57F7A135-3BF3-44A5-BC48-6BEDA0E70681}" type="presOf" srcId="{9FF252D8-3C87-4F02-878A-C4BBD265C628}" destId="{294FC36A-EC31-4E88-AACF-40063C93B414}" srcOrd="0" destOrd="0" presId="urn:microsoft.com/office/officeart/2005/8/layout/process2"/>
    <dgm:cxn modelId="{3765565F-E756-444D-8F40-C770726E1E28}" type="presOf" srcId="{7E95B8EE-FC9E-4CCC-A6F1-452DC531CF5E}" destId="{538594AE-327D-4FBD-BCAD-2755658E09EC}" srcOrd="0" destOrd="0" presId="urn:microsoft.com/office/officeart/2005/8/layout/process2"/>
    <dgm:cxn modelId="{719E8861-92A2-4ADA-B5B4-543EB9330AC1}" type="presOf" srcId="{AEDA5557-8EEC-497A-A88E-C912ADC4E666}" destId="{E3B14D2E-36E9-4442-A879-DBAEE1229001}" srcOrd="0" destOrd="0" presId="urn:microsoft.com/office/officeart/2005/8/layout/process2"/>
    <dgm:cxn modelId="{98765C68-EF06-44D6-AA98-88378C7BE8B0}" type="presOf" srcId="{87298F54-5578-4A58-99E3-80AAFBFF33CE}" destId="{3E0DE156-930F-42EF-8FD8-92EF4BBEBE5D}" srcOrd="0" destOrd="0" presId="urn:microsoft.com/office/officeart/2005/8/layout/process2"/>
    <dgm:cxn modelId="{36361E6B-F64A-49C1-AE30-9749ADFE95B8}" srcId="{7E95B8EE-FC9E-4CCC-A6F1-452DC531CF5E}" destId="{87298F54-5578-4A58-99E3-80AAFBFF33CE}" srcOrd="1" destOrd="0" parTransId="{C4CB2DB6-3210-4A48-8F1F-84CBB3320426}" sibTransId="{0C7B003C-348E-42E8-A02B-7754AB7DF671}"/>
    <dgm:cxn modelId="{A945B44F-DA61-4083-9419-D99F8117F101}" type="presOf" srcId="{42A34A47-9A73-4539-A5EA-7BE94E817A29}" destId="{8CBB141A-A058-4692-82FB-F9100C56B7DF}" srcOrd="0" destOrd="0" presId="urn:microsoft.com/office/officeart/2005/8/layout/process2"/>
    <dgm:cxn modelId="{1D5C1974-060D-4DB6-B07D-AFA0D5BB2D74}" type="presOf" srcId="{096C476F-E293-4DBA-8638-0E3A86509C5E}" destId="{9E7BC02A-9084-46A8-970B-F68D55C78F84}" srcOrd="1" destOrd="0" presId="urn:microsoft.com/office/officeart/2005/8/layout/process2"/>
    <dgm:cxn modelId="{E7797F54-514B-48A8-B874-3B244C7D3FDD}" type="presOf" srcId="{AEDA5557-8EEC-497A-A88E-C912ADC4E666}" destId="{3B8BCAA6-39DF-4877-8622-31E7D2E9BA38}" srcOrd="1" destOrd="0" presId="urn:microsoft.com/office/officeart/2005/8/layout/process2"/>
    <dgm:cxn modelId="{AB273C76-756B-49E5-A4EA-F486082F8E14}" type="presOf" srcId="{096C476F-E293-4DBA-8638-0E3A86509C5E}" destId="{0FEECED3-3583-4FB9-BB72-FAC88BC5E98E}" srcOrd="0" destOrd="0" presId="urn:microsoft.com/office/officeart/2005/8/layout/process2"/>
    <dgm:cxn modelId="{2695CC77-EC45-4752-A9BE-B6608AC7E5F0}" srcId="{7E95B8EE-FC9E-4CCC-A6F1-452DC531CF5E}" destId="{78E93A91-CA58-46B5-BE3E-AE5EAF8C553D}" srcOrd="2" destOrd="0" parTransId="{F27A2A99-002E-4C51-86B9-48EA2EDB8155}" sibTransId="{DFCB016C-FB68-409F-A184-C7D8094D8DB0}"/>
    <dgm:cxn modelId="{E2381585-AB72-4156-BA28-40AC19171FF2}" type="presOf" srcId="{0966664C-C405-4BF5-8EC3-1DE63253E79D}" destId="{4BDAF757-48F9-4CA4-B710-364D047362AC}" srcOrd="0" destOrd="0" presId="urn:microsoft.com/office/officeart/2005/8/layout/process2"/>
    <dgm:cxn modelId="{0F538D89-8D78-42DF-BB1E-2ADCF01A6BFE}" type="presOf" srcId="{C3D9ACA0-778C-425F-93C0-93A22872844B}" destId="{D013E2BC-8A26-4163-9509-58F9E853FDFE}" srcOrd="0" destOrd="0" presId="urn:microsoft.com/office/officeart/2005/8/layout/process2"/>
    <dgm:cxn modelId="{5269999B-936F-42DB-B435-6C2D04257CEB}" srcId="{7E95B8EE-FC9E-4CCC-A6F1-452DC531CF5E}" destId="{9FF252D8-3C87-4F02-878A-C4BBD265C628}" srcOrd="3" destOrd="0" parTransId="{2F49FE40-8A4E-4AFC-8392-6C940584D6C9}" sibTransId="{096C476F-E293-4DBA-8638-0E3A86509C5E}"/>
    <dgm:cxn modelId="{32EE8CA8-A390-446B-A0A9-02CE7A6C47A2}" type="presOf" srcId="{9067F85A-A310-467E-9F02-78791730458F}" destId="{2EDE66BD-F6CA-4260-9312-5F10D846D72B}" srcOrd="0" destOrd="0" presId="urn:microsoft.com/office/officeart/2005/8/layout/process2"/>
    <dgm:cxn modelId="{2320EDA8-FD87-46E4-BD18-A0A66009A15E}" srcId="{7E95B8EE-FC9E-4CCC-A6F1-452DC531CF5E}" destId="{42A34A47-9A73-4539-A5EA-7BE94E817A29}" srcOrd="4" destOrd="0" parTransId="{680A5B36-E273-4893-8E66-118722392670}" sibTransId="{C3D9ACA0-778C-425F-93C0-93A22872844B}"/>
    <dgm:cxn modelId="{5303BFAC-90FB-4759-995B-EB1DA1AADF3E}" type="presOf" srcId="{DFCB016C-FB68-409F-A184-C7D8094D8DB0}" destId="{40C259C9-F92A-42AF-A10C-BBD855FBC493}" srcOrd="1" destOrd="0" presId="urn:microsoft.com/office/officeart/2005/8/layout/process2"/>
    <dgm:cxn modelId="{C35538D9-04CF-4389-B9EB-B938B0523D3F}" type="presOf" srcId="{0C7B003C-348E-42E8-A02B-7754AB7DF671}" destId="{4B5995AD-77E9-4B60-AEDA-2CBD0515DE32}" srcOrd="0" destOrd="0" presId="urn:microsoft.com/office/officeart/2005/8/layout/process2"/>
    <dgm:cxn modelId="{DE7F2EFE-4D48-4B75-B1B6-43D88A4695BF}" srcId="{7E95B8EE-FC9E-4CCC-A6F1-452DC531CF5E}" destId="{0966664C-C405-4BF5-8EC3-1DE63253E79D}" srcOrd="0" destOrd="0" parTransId="{954BE070-5FF6-427A-BAAF-8093B0B72913}" sibTransId="{AEDA5557-8EEC-497A-A88E-C912ADC4E666}"/>
    <dgm:cxn modelId="{AD11193A-6B7F-4D6A-8A91-CBDCC4CAF9E5}" type="presParOf" srcId="{538594AE-327D-4FBD-BCAD-2755658E09EC}" destId="{4BDAF757-48F9-4CA4-B710-364D047362AC}" srcOrd="0" destOrd="0" presId="urn:microsoft.com/office/officeart/2005/8/layout/process2"/>
    <dgm:cxn modelId="{5CE65442-F3C7-453D-8AB1-BE099635586A}" type="presParOf" srcId="{538594AE-327D-4FBD-BCAD-2755658E09EC}" destId="{E3B14D2E-36E9-4442-A879-DBAEE1229001}" srcOrd="1" destOrd="0" presId="urn:microsoft.com/office/officeart/2005/8/layout/process2"/>
    <dgm:cxn modelId="{793F6005-278D-4FA8-BEAF-E628B84CEB4F}" type="presParOf" srcId="{E3B14D2E-36E9-4442-A879-DBAEE1229001}" destId="{3B8BCAA6-39DF-4877-8622-31E7D2E9BA38}" srcOrd="0" destOrd="0" presId="urn:microsoft.com/office/officeart/2005/8/layout/process2"/>
    <dgm:cxn modelId="{3F0827B4-0019-464B-A22A-50057A75453C}" type="presParOf" srcId="{538594AE-327D-4FBD-BCAD-2755658E09EC}" destId="{3E0DE156-930F-42EF-8FD8-92EF4BBEBE5D}" srcOrd="2" destOrd="0" presId="urn:microsoft.com/office/officeart/2005/8/layout/process2"/>
    <dgm:cxn modelId="{EBCF0072-041B-4EB6-9DA6-761859204C8A}" type="presParOf" srcId="{538594AE-327D-4FBD-BCAD-2755658E09EC}" destId="{4B5995AD-77E9-4B60-AEDA-2CBD0515DE32}" srcOrd="3" destOrd="0" presId="urn:microsoft.com/office/officeart/2005/8/layout/process2"/>
    <dgm:cxn modelId="{97320267-C75A-41DC-930E-E987696BD422}" type="presParOf" srcId="{4B5995AD-77E9-4B60-AEDA-2CBD0515DE32}" destId="{13AC602E-DC7C-44AF-874D-ECB8A0464C29}" srcOrd="0" destOrd="0" presId="urn:microsoft.com/office/officeart/2005/8/layout/process2"/>
    <dgm:cxn modelId="{45F76F00-B6D4-44D8-8140-ECC286C5C737}" type="presParOf" srcId="{538594AE-327D-4FBD-BCAD-2755658E09EC}" destId="{19AD5E34-9A38-45C8-BF66-48AE9867E10A}" srcOrd="4" destOrd="0" presId="urn:microsoft.com/office/officeart/2005/8/layout/process2"/>
    <dgm:cxn modelId="{6043F0D9-A3F7-4C6E-837C-CB0A067EB42C}" type="presParOf" srcId="{538594AE-327D-4FBD-BCAD-2755658E09EC}" destId="{B81F271C-134F-4267-9F2D-2ECEE733ABEB}" srcOrd="5" destOrd="0" presId="urn:microsoft.com/office/officeart/2005/8/layout/process2"/>
    <dgm:cxn modelId="{8740EE39-91E7-4551-B5C0-3C10DC88DC12}" type="presParOf" srcId="{B81F271C-134F-4267-9F2D-2ECEE733ABEB}" destId="{40C259C9-F92A-42AF-A10C-BBD855FBC493}" srcOrd="0" destOrd="0" presId="urn:microsoft.com/office/officeart/2005/8/layout/process2"/>
    <dgm:cxn modelId="{D3B87FAE-7AAB-410E-8C7A-59B9F52165EF}" type="presParOf" srcId="{538594AE-327D-4FBD-BCAD-2755658E09EC}" destId="{294FC36A-EC31-4E88-AACF-40063C93B414}" srcOrd="6" destOrd="0" presId="urn:microsoft.com/office/officeart/2005/8/layout/process2"/>
    <dgm:cxn modelId="{FD8E3A52-4F81-4E39-92E9-5E6E55707216}" type="presParOf" srcId="{538594AE-327D-4FBD-BCAD-2755658E09EC}" destId="{0FEECED3-3583-4FB9-BB72-FAC88BC5E98E}" srcOrd="7" destOrd="0" presId="urn:microsoft.com/office/officeart/2005/8/layout/process2"/>
    <dgm:cxn modelId="{C49E5BEF-0C70-4BA9-9537-FD235961F649}" type="presParOf" srcId="{0FEECED3-3583-4FB9-BB72-FAC88BC5E98E}" destId="{9E7BC02A-9084-46A8-970B-F68D55C78F84}" srcOrd="0" destOrd="0" presId="urn:microsoft.com/office/officeart/2005/8/layout/process2"/>
    <dgm:cxn modelId="{D882F08B-80D0-49C1-AB98-1C3B6A472F2A}" type="presParOf" srcId="{538594AE-327D-4FBD-BCAD-2755658E09EC}" destId="{8CBB141A-A058-4692-82FB-F9100C56B7DF}" srcOrd="8" destOrd="0" presId="urn:microsoft.com/office/officeart/2005/8/layout/process2"/>
    <dgm:cxn modelId="{C19090D4-75C8-41FB-A83B-48D9CC53B0CB}" type="presParOf" srcId="{538594AE-327D-4FBD-BCAD-2755658E09EC}" destId="{D013E2BC-8A26-4163-9509-58F9E853FDFE}" srcOrd="9" destOrd="0" presId="urn:microsoft.com/office/officeart/2005/8/layout/process2"/>
    <dgm:cxn modelId="{868D88F6-25C6-4504-B657-6A9DABC0AD02}" type="presParOf" srcId="{D013E2BC-8A26-4163-9509-58F9E853FDFE}" destId="{5A93B796-DFF9-46A9-B5B3-04A2F61F0F87}" srcOrd="0" destOrd="0" presId="urn:microsoft.com/office/officeart/2005/8/layout/process2"/>
    <dgm:cxn modelId="{48F579ED-0601-43C4-B3CA-8851AF45F034}" type="presParOf" srcId="{538594AE-327D-4FBD-BCAD-2755658E09EC}" destId="{2EDE66BD-F6CA-4260-9312-5F10D846D72B}" srcOrd="10" destOrd="0" presId="urn:microsoft.com/office/officeart/2005/8/layout/process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DAF757-48F9-4CA4-B710-364D047362AC}">
      <dsp:nvSpPr>
        <dsp:cNvPr id="0" name=""/>
        <dsp:cNvSpPr/>
      </dsp:nvSpPr>
      <dsp:spPr>
        <a:xfrm>
          <a:off x="29299" y="2397"/>
          <a:ext cx="2304357" cy="710399"/>
        </a:xfrm>
        <a:prstGeom prst="roundRect">
          <a:avLst>
            <a:gd name="adj" fmla="val 10000"/>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CA" sz="1600" kern="1200" dirty="0">
              <a:solidFill>
                <a:schemeClr val="tx1"/>
              </a:solidFill>
            </a:rPr>
            <a:t>City posts RFT on their Bids and Tenders webpage</a:t>
          </a:r>
        </a:p>
      </dsp:txBody>
      <dsp:txXfrm>
        <a:off x="50106" y="23204"/>
        <a:ext cx="2262743" cy="668785"/>
      </dsp:txXfrm>
    </dsp:sp>
    <dsp:sp modelId="{E3B14D2E-36E9-4442-A879-DBAEE1229001}">
      <dsp:nvSpPr>
        <dsp:cNvPr id="0" name=""/>
        <dsp:cNvSpPr/>
      </dsp:nvSpPr>
      <dsp:spPr>
        <a:xfrm rot="5400000">
          <a:off x="1048278" y="730556"/>
          <a:ext cx="266399" cy="319679"/>
        </a:xfrm>
        <a:prstGeom prst="rightArrow">
          <a:avLst>
            <a:gd name="adj1" fmla="val 60000"/>
            <a:gd name="adj2" fmla="val 50000"/>
          </a:avLst>
        </a:prstGeom>
        <a:solidFill>
          <a:schemeClr val="accent2">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CA" sz="1300" kern="1200">
            <a:solidFill>
              <a:schemeClr val="tx1"/>
            </a:solidFill>
          </a:endParaRPr>
        </a:p>
      </dsp:txBody>
      <dsp:txXfrm rot="-5400000">
        <a:off x="1085574" y="757196"/>
        <a:ext cx="191807" cy="186479"/>
      </dsp:txXfrm>
    </dsp:sp>
    <dsp:sp modelId="{3E0DE156-930F-42EF-8FD8-92EF4BBEBE5D}">
      <dsp:nvSpPr>
        <dsp:cNvPr id="0" name=""/>
        <dsp:cNvSpPr/>
      </dsp:nvSpPr>
      <dsp:spPr>
        <a:xfrm>
          <a:off x="29299" y="1067996"/>
          <a:ext cx="2304357" cy="710399"/>
        </a:xfrm>
        <a:prstGeom prst="roundRect">
          <a:avLst>
            <a:gd name="adj" fmla="val 10000"/>
          </a:avLst>
        </a:prstGeom>
        <a:solidFill>
          <a:schemeClr val="accent2">
            <a:shade val="80000"/>
            <a:hueOff val="0"/>
            <a:satOff val="0"/>
            <a:lumOff val="3145"/>
            <a:alphaOff val="0"/>
          </a:schemeClr>
        </a:solidFill>
        <a:ln w="12700" cap="flat" cmpd="sng" algn="ctr">
          <a:solidFill>
            <a:srgbClr val="C0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CA" sz="1600" kern="1200" dirty="0">
              <a:solidFill>
                <a:schemeClr val="tx1"/>
              </a:solidFill>
            </a:rPr>
            <a:t>Bidder conference</a:t>
          </a:r>
        </a:p>
      </dsp:txBody>
      <dsp:txXfrm>
        <a:off x="50106" y="1088803"/>
        <a:ext cx="2262743" cy="668785"/>
      </dsp:txXfrm>
    </dsp:sp>
    <dsp:sp modelId="{4B5995AD-77E9-4B60-AEDA-2CBD0515DE32}">
      <dsp:nvSpPr>
        <dsp:cNvPr id="0" name=""/>
        <dsp:cNvSpPr/>
      </dsp:nvSpPr>
      <dsp:spPr>
        <a:xfrm rot="5303881">
          <a:off x="1069615" y="1787172"/>
          <a:ext cx="253024" cy="319679"/>
        </a:xfrm>
        <a:prstGeom prst="rightArrow">
          <a:avLst>
            <a:gd name="adj1" fmla="val 60000"/>
            <a:gd name="adj2" fmla="val 50000"/>
          </a:avLst>
        </a:prstGeom>
        <a:solidFill>
          <a:schemeClr val="accent2">
            <a:shade val="90000"/>
            <a:hueOff val="0"/>
            <a:satOff val="0"/>
            <a:lumOff val="301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CA" sz="1300" kern="1200"/>
        </a:p>
      </dsp:txBody>
      <dsp:txXfrm rot="-5400000">
        <a:off x="1099162" y="1820514"/>
        <a:ext cx="191807" cy="177117"/>
      </dsp:txXfrm>
    </dsp:sp>
    <dsp:sp modelId="{19AD5E34-9A38-45C8-BF66-48AE9867E10A}">
      <dsp:nvSpPr>
        <dsp:cNvPr id="0" name=""/>
        <dsp:cNvSpPr/>
      </dsp:nvSpPr>
      <dsp:spPr>
        <a:xfrm>
          <a:off x="58598" y="2115629"/>
          <a:ext cx="2304357" cy="710399"/>
        </a:xfrm>
        <a:prstGeom prst="roundRect">
          <a:avLst>
            <a:gd name="adj" fmla="val 10000"/>
          </a:avLst>
        </a:prstGeom>
        <a:solidFill>
          <a:schemeClr val="accent2">
            <a:shade val="80000"/>
            <a:hueOff val="0"/>
            <a:satOff val="0"/>
            <a:lumOff val="629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CA" sz="1600" kern="1200" dirty="0">
              <a:solidFill>
                <a:schemeClr val="tx1"/>
              </a:solidFill>
            </a:rPr>
            <a:t>Evaluate bids from contractors</a:t>
          </a:r>
        </a:p>
      </dsp:txBody>
      <dsp:txXfrm>
        <a:off x="79405" y="2136436"/>
        <a:ext cx="2262743" cy="668785"/>
      </dsp:txXfrm>
    </dsp:sp>
    <dsp:sp modelId="{B81F271C-134F-4267-9F2D-2ECEE733ABEB}">
      <dsp:nvSpPr>
        <dsp:cNvPr id="0" name=""/>
        <dsp:cNvSpPr/>
      </dsp:nvSpPr>
      <dsp:spPr>
        <a:xfrm rot="5492933">
          <a:off x="1056139" y="2852771"/>
          <a:ext cx="279976" cy="319679"/>
        </a:xfrm>
        <a:prstGeom prst="rightArrow">
          <a:avLst>
            <a:gd name="adj1" fmla="val 60000"/>
            <a:gd name="adj2" fmla="val 50000"/>
          </a:avLst>
        </a:prstGeom>
        <a:solidFill>
          <a:schemeClr val="accent2">
            <a:shade val="90000"/>
            <a:hueOff val="0"/>
            <a:satOff val="0"/>
            <a:lumOff val="602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CA" sz="1300" kern="1200">
            <a:solidFill>
              <a:schemeClr val="tx1"/>
            </a:solidFill>
          </a:endParaRPr>
        </a:p>
      </dsp:txBody>
      <dsp:txXfrm rot="-5400000">
        <a:off x="1101359" y="2872638"/>
        <a:ext cx="191807" cy="195983"/>
      </dsp:txXfrm>
    </dsp:sp>
    <dsp:sp modelId="{294FC36A-EC31-4E88-AACF-40063C93B414}">
      <dsp:nvSpPr>
        <dsp:cNvPr id="0" name=""/>
        <dsp:cNvSpPr/>
      </dsp:nvSpPr>
      <dsp:spPr>
        <a:xfrm>
          <a:off x="29299" y="3199193"/>
          <a:ext cx="2304357" cy="710399"/>
        </a:xfrm>
        <a:prstGeom prst="roundRect">
          <a:avLst>
            <a:gd name="adj" fmla="val 10000"/>
          </a:avLst>
        </a:prstGeom>
        <a:solidFill>
          <a:schemeClr val="accent2">
            <a:shade val="80000"/>
            <a:hueOff val="0"/>
            <a:satOff val="0"/>
            <a:lumOff val="943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CA" sz="1600" kern="1200" dirty="0">
              <a:solidFill>
                <a:schemeClr val="tx1"/>
              </a:solidFill>
            </a:rPr>
            <a:t>Choose preferred proponent </a:t>
          </a:r>
        </a:p>
      </dsp:txBody>
      <dsp:txXfrm>
        <a:off x="50106" y="3220000"/>
        <a:ext cx="2262743" cy="668785"/>
      </dsp:txXfrm>
    </dsp:sp>
    <dsp:sp modelId="{0FEECED3-3583-4FB9-BB72-FAC88BC5E98E}">
      <dsp:nvSpPr>
        <dsp:cNvPr id="0" name=""/>
        <dsp:cNvSpPr/>
      </dsp:nvSpPr>
      <dsp:spPr>
        <a:xfrm rot="5400000">
          <a:off x="1048278" y="3927352"/>
          <a:ext cx="266399" cy="319679"/>
        </a:xfrm>
        <a:prstGeom prst="rightArrow">
          <a:avLst>
            <a:gd name="adj1" fmla="val 60000"/>
            <a:gd name="adj2" fmla="val 50000"/>
          </a:avLst>
        </a:prstGeom>
        <a:solidFill>
          <a:schemeClr val="accent2">
            <a:shade val="90000"/>
            <a:hueOff val="0"/>
            <a:satOff val="0"/>
            <a:lumOff val="903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CA" sz="1300" kern="1200">
            <a:solidFill>
              <a:schemeClr val="tx1"/>
            </a:solidFill>
          </a:endParaRPr>
        </a:p>
      </dsp:txBody>
      <dsp:txXfrm rot="-5400000">
        <a:off x="1085574" y="3953992"/>
        <a:ext cx="191807" cy="186479"/>
      </dsp:txXfrm>
    </dsp:sp>
    <dsp:sp modelId="{8CBB141A-A058-4692-82FB-F9100C56B7DF}">
      <dsp:nvSpPr>
        <dsp:cNvPr id="0" name=""/>
        <dsp:cNvSpPr/>
      </dsp:nvSpPr>
      <dsp:spPr>
        <a:xfrm>
          <a:off x="29299" y="4264792"/>
          <a:ext cx="2304357" cy="710399"/>
        </a:xfrm>
        <a:prstGeom prst="roundRect">
          <a:avLst>
            <a:gd name="adj" fmla="val 10000"/>
          </a:avLst>
        </a:prstGeom>
        <a:solidFill>
          <a:schemeClr val="accent2">
            <a:shade val="80000"/>
            <a:hueOff val="0"/>
            <a:satOff val="0"/>
            <a:lumOff val="1258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CA" sz="1600" kern="1200" dirty="0">
              <a:solidFill>
                <a:schemeClr val="tx1"/>
              </a:solidFill>
            </a:rPr>
            <a:t>Contract is executed</a:t>
          </a:r>
        </a:p>
      </dsp:txBody>
      <dsp:txXfrm>
        <a:off x="50106" y="4285599"/>
        <a:ext cx="2262743" cy="668785"/>
      </dsp:txXfrm>
    </dsp:sp>
    <dsp:sp modelId="{D013E2BC-8A26-4163-9509-58F9E853FDFE}">
      <dsp:nvSpPr>
        <dsp:cNvPr id="0" name=""/>
        <dsp:cNvSpPr/>
      </dsp:nvSpPr>
      <dsp:spPr>
        <a:xfrm rot="5400000">
          <a:off x="1048278" y="4992951"/>
          <a:ext cx="266399" cy="319679"/>
        </a:xfrm>
        <a:prstGeom prst="rightArrow">
          <a:avLst>
            <a:gd name="adj1" fmla="val 60000"/>
            <a:gd name="adj2" fmla="val 50000"/>
          </a:avLst>
        </a:prstGeom>
        <a:solidFill>
          <a:schemeClr val="accent2">
            <a:shade val="90000"/>
            <a:hueOff val="0"/>
            <a:satOff val="0"/>
            <a:lumOff val="1204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CA" sz="1300" kern="1200">
            <a:solidFill>
              <a:schemeClr val="tx1"/>
            </a:solidFill>
          </a:endParaRPr>
        </a:p>
      </dsp:txBody>
      <dsp:txXfrm rot="-5400000">
        <a:off x="1085574" y="5019591"/>
        <a:ext cx="191807" cy="186479"/>
      </dsp:txXfrm>
    </dsp:sp>
    <dsp:sp modelId="{2EDE66BD-F6CA-4260-9312-5F10D846D72B}">
      <dsp:nvSpPr>
        <dsp:cNvPr id="0" name=""/>
        <dsp:cNvSpPr/>
      </dsp:nvSpPr>
      <dsp:spPr>
        <a:xfrm>
          <a:off x="29299" y="5330391"/>
          <a:ext cx="2304357" cy="710399"/>
        </a:xfrm>
        <a:prstGeom prst="roundRect">
          <a:avLst>
            <a:gd name="adj" fmla="val 10000"/>
          </a:avLst>
        </a:prstGeom>
        <a:solidFill>
          <a:schemeClr val="accent2">
            <a:shade val="80000"/>
            <a:hueOff val="0"/>
            <a:satOff val="0"/>
            <a:lumOff val="1572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CA" sz="1600" kern="1200" dirty="0">
              <a:solidFill>
                <a:schemeClr val="tx1"/>
              </a:solidFill>
            </a:rPr>
            <a:t>Contractor starts project</a:t>
          </a:r>
        </a:p>
      </dsp:txBody>
      <dsp:txXfrm>
        <a:off x="50106" y="5351198"/>
        <a:ext cx="2262743" cy="66878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gif>
</file>

<file path=ppt/media/image13.jpeg>
</file>

<file path=ppt/media/image14.png>
</file>

<file path=ppt/media/image15.jpe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9A9374-B421-4905-9E02-1AABA4C4A57C}" type="datetimeFigureOut">
              <a:rPr lang="en-CA" smtClean="0"/>
              <a:t>2023-12-20</a:t>
            </a:fld>
            <a:endParaRPr lang="en-CA"/>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B71E44-4619-441F-B173-67D9A9F986B0}" type="slidenum">
              <a:rPr lang="en-CA" smtClean="0"/>
              <a:t>‹#›</a:t>
            </a:fld>
            <a:endParaRPr lang="en-CA"/>
          </a:p>
        </p:txBody>
      </p:sp>
    </p:spTree>
    <p:extLst>
      <p:ext uri="{BB962C8B-B14F-4D97-AF65-F5344CB8AC3E}">
        <p14:creationId xmlns:p14="http://schemas.microsoft.com/office/powerpoint/2010/main" val="12323268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https://www.sandler.com</a:t>
            </a:r>
          </a:p>
          <a:p>
            <a:r>
              <a:rPr lang="en-US" dirty="0"/>
              <a:t>Apply categories .....</a:t>
            </a:r>
          </a:p>
          <a:p>
            <a:r>
              <a:rPr lang="en-US" dirty="0"/>
              <a:t>Understand the advantages ...</a:t>
            </a:r>
          </a:p>
          <a:p>
            <a:r>
              <a:rPr lang="en-US" dirty="0"/>
              <a:t>Use of Function Points ...</a:t>
            </a:r>
          </a:p>
          <a:p>
            <a:r>
              <a:rPr lang="en-US" dirty="0"/>
              <a:t>Work with 3-point estimates,...</a:t>
            </a:r>
          </a:p>
          <a:p>
            <a:r>
              <a:rPr lang="en-US" dirty="0"/>
              <a:t>Discern the various reasons ...</a:t>
            </a:r>
          </a:p>
          <a:p>
            <a:r>
              <a:rPr lang="en-US" dirty="0"/>
              <a:t>Calculate ...</a:t>
            </a:r>
          </a:p>
          <a:p>
            <a:r>
              <a:rPr lang="en-US" dirty="0"/>
              <a:t>Develop ...</a:t>
            </a:r>
          </a:p>
          <a:p>
            <a:r>
              <a:rPr lang="en-US" dirty="0"/>
              <a:t>Evaluate ...</a:t>
            </a:r>
          </a:p>
          <a:p>
            <a:r>
              <a:rPr lang="en-US" dirty="0"/>
              <a:t>Extract ...</a:t>
            </a:r>
          </a:p>
          <a:p>
            <a:r>
              <a:rPr lang="en-US" dirty="0"/>
              <a:t>Recognize ...</a:t>
            </a:r>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2</a:t>
            </a:fld>
            <a:endParaRPr lang="en-CA" dirty="0"/>
          </a:p>
        </p:txBody>
      </p:sp>
    </p:spTree>
    <p:extLst>
      <p:ext uri="{BB962C8B-B14F-4D97-AF65-F5344CB8AC3E}">
        <p14:creationId xmlns:p14="http://schemas.microsoft.com/office/powerpoint/2010/main" val="5951794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a:t>
            </a:r>
            <a:r>
              <a:rPr lang="en-US" dirty="0"/>
              <a:t>Project Management Institute, Inc., PMBOK Guide 6th Edition (2017)</a:t>
            </a:r>
          </a:p>
          <a:p>
            <a:r>
              <a:rPr lang="en-US" dirty="0"/>
              <a:t>Image http://osianafitri.blogspot.com/2017/04/what-is-negotiation-rejection-and.html</a:t>
            </a:r>
          </a:p>
          <a:p>
            <a:r>
              <a:rPr lang="en-US" dirty="0"/>
              <a:t>Definition Retrieved from https://blog.bit.ai/procurement-management-plan/ on 20210429</a:t>
            </a:r>
          </a:p>
          <a:p>
            <a:endParaRPr lang="en-US" dirty="0"/>
          </a:p>
          <a:p>
            <a:endParaRPr lang="en-US" dirty="0"/>
          </a:p>
          <a:p>
            <a:endParaRPr lang="en-US" dirty="0"/>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13</a:t>
            </a:fld>
            <a:endParaRPr lang="en-CA"/>
          </a:p>
        </p:txBody>
      </p:sp>
    </p:spTree>
    <p:extLst>
      <p:ext uri="{BB962C8B-B14F-4D97-AF65-F5344CB8AC3E}">
        <p14:creationId xmlns:p14="http://schemas.microsoft.com/office/powerpoint/2010/main" val="35058745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justiceeducation.ca</a:t>
            </a: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14</a:t>
            </a:fld>
            <a:endParaRPr lang="en-CA"/>
          </a:p>
        </p:txBody>
      </p:sp>
    </p:spTree>
    <p:extLst>
      <p:ext uri="{BB962C8B-B14F-4D97-AF65-F5344CB8AC3E}">
        <p14:creationId xmlns:p14="http://schemas.microsoft.com/office/powerpoint/2010/main" val="14004831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Kerzner – see references slide</a:t>
            </a:r>
          </a:p>
        </p:txBody>
      </p:sp>
      <p:sp>
        <p:nvSpPr>
          <p:cNvPr id="4" name="Slide Number Placeholder 3"/>
          <p:cNvSpPr>
            <a:spLocks noGrp="1"/>
          </p:cNvSpPr>
          <p:nvPr>
            <p:ph type="sldNum" sz="quarter" idx="5"/>
          </p:nvPr>
        </p:nvSpPr>
        <p:spPr/>
        <p:txBody>
          <a:bodyPr/>
          <a:lstStyle/>
          <a:p>
            <a:fld id="{26B71E44-4619-441F-B173-67D9A9F986B0}" type="slidenum">
              <a:rPr lang="en-CA" smtClean="0"/>
              <a:t>16</a:t>
            </a:fld>
            <a:endParaRPr lang="en-CA"/>
          </a:p>
        </p:txBody>
      </p:sp>
    </p:spTree>
    <p:extLst>
      <p:ext uri="{BB962C8B-B14F-4D97-AF65-F5344CB8AC3E}">
        <p14:creationId xmlns:p14="http://schemas.microsoft.com/office/powerpoint/2010/main" val="41083703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18</a:t>
            </a:fld>
            <a:endParaRPr lang="en-CA"/>
          </a:p>
        </p:txBody>
      </p:sp>
    </p:spTree>
    <p:extLst>
      <p:ext uri="{BB962C8B-B14F-4D97-AF65-F5344CB8AC3E}">
        <p14:creationId xmlns:p14="http://schemas.microsoft.com/office/powerpoint/2010/main" val="5584850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19</a:t>
            </a:fld>
            <a:endParaRPr lang="en-CA"/>
          </a:p>
        </p:txBody>
      </p:sp>
    </p:spTree>
    <p:extLst>
      <p:ext uri="{BB962C8B-B14F-4D97-AF65-F5344CB8AC3E}">
        <p14:creationId xmlns:p14="http://schemas.microsoft.com/office/powerpoint/2010/main" val="42824800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Answers in slideshow mode</a:t>
            </a:r>
          </a:p>
        </p:txBody>
      </p:sp>
      <p:sp>
        <p:nvSpPr>
          <p:cNvPr id="4" name="Slide Number Placeholder 3"/>
          <p:cNvSpPr>
            <a:spLocks noGrp="1"/>
          </p:cNvSpPr>
          <p:nvPr>
            <p:ph type="sldNum" sz="quarter" idx="5"/>
          </p:nvPr>
        </p:nvSpPr>
        <p:spPr/>
        <p:txBody>
          <a:bodyPr/>
          <a:lstStyle/>
          <a:p>
            <a:fld id="{26B71E44-4619-441F-B173-67D9A9F986B0}" type="slidenum">
              <a:rPr lang="en-CA" smtClean="0"/>
              <a:t>20</a:t>
            </a:fld>
            <a:endParaRPr lang="en-CA"/>
          </a:p>
        </p:txBody>
      </p:sp>
    </p:spTree>
    <p:extLst>
      <p:ext uri="{BB962C8B-B14F-4D97-AF65-F5344CB8AC3E}">
        <p14:creationId xmlns:p14="http://schemas.microsoft.com/office/powerpoint/2010/main" val="15543068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t>One way of remembering how the 80/20 split works (</a:t>
            </a:r>
            <a:r>
              <a:rPr lang="en-CA" sz="1200" dirty="0" err="1"/>
              <a:t>buyer:seller</a:t>
            </a:r>
            <a:r>
              <a:rPr lang="en-CA" sz="1200" dirty="0"/>
              <a:t> ratio),</a:t>
            </a:r>
            <a:r>
              <a:rPr lang="en-CA" sz="1200" baseline="0" dirty="0"/>
              <a:t> is to think of the latter half of the split, the seller “20”, as the % adjustment to what the buyer pays the supplier after the actual cost and fees are totaled. So in the example you can look at it as in both scenarios the supplier was paid the actual costs plus their fee, but if there was an underage they received a bonus fee of 20% of the underage, and if there was an overage, they had a “penalty” fee of 20% of the overage.  Note, we can think of this as a penalty, but the supplier might not have done anything “wrong” per se.</a:t>
            </a:r>
            <a:endParaRPr lang="en-CA" dirty="0"/>
          </a:p>
          <a:p>
            <a:endParaRPr lang="en-CA" dirty="0"/>
          </a:p>
        </p:txBody>
      </p:sp>
      <p:sp>
        <p:nvSpPr>
          <p:cNvPr id="4" name="Slide Number Placeholder 3"/>
          <p:cNvSpPr>
            <a:spLocks noGrp="1"/>
          </p:cNvSpPr>
          <p:nvPr>
            <p:ph type="sldNum" sz="quarter" idx="10"/>
          </p:nvPr>
        </p:nvSpPr>
        <p:spPr/>
        <p:txBody>
          <a:bodyPr/>
          <a:lstStyle/>
          <a:p>
            <a:pPr>
              <a:defRPr/>
            </a:pPr>
            <a:fld id="{B49DAC60-92C1-4213-88DF-9F53A4D72766}" type="slidenum">
              <a:rPr lang="en-US" smtClean="0"/>
              <a:pPr>
                <a:defRPr/>
              </a:pPr>
              <a:t>21</a:t>
            </a:fld>
            <a:endParaRPr lang="en-US" dirty="0"/>
          </a:p>
        </p:txBody>
      </p:sp>
    </p:spTree>
    <p:extLst>
      <p:ext uri="{BB962C8B-B14F-4D97-AF65-F5344CB8AC3E}">
        <p14:creationId xmlns:p14="http://schemas.microsoft.com/office/powerpoint/2010/main" val="23832723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pPr>
              <a:defRPr/>
            </a:pPr>
            <a:fld id="{B49DAC60-92C1-4213-88DF-9F53A4D72766}" type="slidenum">
              <a:rPr lang="en-US" smtClean="0"/>
              <a:pPr>
                <a:defRPr/>
              </a:pPr>
              <a:t>22</a:t>
            </a:fld>
            <a:endParaRPr lang="en-US" dirty="0"/>
          </a:p>
        </p:txBody>
      </p:sp>
    </p:spTree>
    <p:extLst>
      <p:ext uri="{BB962C8B-B14F-4D97-AF65-F5344CB8AC3E}">
        <p14:creationId xmlns:p14="http://schemas.microsoft.com/office/powerpoint/2010/main" val="16461765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23</a:t>
            </a:fld>
            <a:endParaRPr lang="en-CA"/>
          </a:p>
        </p:txBody>
      </p:sp>
    </p:spTree>
    <p:extLst>
      <p:ext uri="{BB962C8B-B14F-4D97-AF65-F5344CB8AC3E}">
        <p14:creationId xmlns:p14="http://schemas.microsoft.com/office/powerpoint/2010/main" val="1596969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6B71E44-4619-441F-B173-67D9A9F986B0}" type="slidenum">
              <a:rPr lang="en-CA" smtClean="0"/>
              <a:t>24</a:t>
            </a:fld>
            <a:endParaRPr lang="en-CA"/>
          </a:p>
        </p:txBody>
      </p:sp>
    </p:spTree>
    <p:extLst>
      <p:ext uri="{BB962C8B-B14F-4D97-AF65-F5344CB8AC3E}">
        <p14:creationId xmlns:p14="http://schemas.microsoft.com/office/powerpoint/2010/main" val="2724075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a:t>
            </a:r>
            <a:r>
              <a:rPr lang="en-US" dirty="0"/>
              <a:t>Project Management Institute, Inc., PMBOK Guide 6th Edition (2017)</a:t>
            </a:r>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3</a:t>
            </a:fld>
            <a:endParaRPr lang="en-CA"/>
          </a:p>
        </p:txBody>
      </p:sp>
    </p:spTree>
    <p:extLst>
      <p:ext uri="{BB962C8B-B14F-4D97-AF65-F5344CB8AC3E}">
        <p14:creationId xmlns:p14="http://schemas.microsoft.com/office/powerpoint/2010/main" val="16049722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6B71E44-4619-441F-B173-67D9A9F986B0}" type="slidenum">
              <a:rPr lang="en-CA" smtClean="0"/>
              <a:t>25</a:t>
            </a:fld>
            <a:endParaRPr lang="en-CA"/>
          </a:p>
        </p:txBody>
      </p:sp>
    </p:spTree>
    <p:extLst>
      <p:ext uri="{BB962C8B-B14F-4D97-AF65-F5344CB8AC3E}">
        <p14:creationId xmlns:p14="http://schemas.microsoft.com/office/powerpoint/2010/main" val="14001739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Point of Total Assumption</a:t>
            </a:r>
            <a:r>
              <a:rPr lang="en-CA" b="1" baseline="0" dirty="0"/>
              <a:t> (PTA) – the point at which any additional costs are 100% paid for by the contractor (the share incentive split such as 70/30, is no longer applicable).</a:t>
            </a:r>
            <a:endParaRPr lang="en-CA" sz="1200" b="0" i="0" kern="1200" dirty="0">
              <a:solidFill>
                <a:schemeClr val="tx1"/>
              </a:solidFill>
              <a:effectLst/>
              <a:latin typeface="+mn-lt"/>
              <a:ea typeface="+mn-ea"/>
              <a:cs typeface="+mn-cs"/>
            </a:endParaRP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PTA = Target</a:t>
            </a:r>
            <a:r>
              <a:rPr lang="en-CA" sz="1200" b="0" i="0" kern="1200" baseline="0" dirty="0">
                <a:solidFill>
                  <a:schemeClr val="tx1"/>
                </a:solidFill>
                <a:effectLst/>
                <a:latin typeface="+mn-lt"/>
                <a:ea typeface="+mn-ea"/>
                <a:cs typeface="+mn-cs"/>
              </a:rPr>
              <a:t> </a:t>
            </a:r>
            <a:r>
              <a:rPr lang="en-CA" sz="1200" b="1" i="0" kern="1200" baseline="0" dirty="0">
                <a:solidFill>
                  <a:schemeClr val="tx1"/>
                </a:solidFill>
                <a:effectLst/>
                <a:latin typeface="+mn-lt"/>
                <a:ea typeface="+mn-ea"/>
                <a:cs typeface="+mn-cs"/>
              </a:rPr>
              <a:t>Cost</a:t>
            </a:r>
            <a:r>
              <a:rPr lang="en-CA" sz="1200" b="0" i="0" kern="1200" baseline="0" dirty="0">
                <a:solidFill>
                  <a:schemeClr val="tx1"/>
                </a:solidFill>
                <a:effectLst/>
                <a:latin typeface="+mn-lt"/>
                <a:ea typeface="+mn-ea"/>
                <a:cs typeface="+mn-cs"/>
              </a:rPr>
              <a:t> + </a:t>
            </a:r>
            <a:r>
              <a:rPr lang="en-CA" sz="1200" b="0" i="0" kern="1200" dirty="0">
                <a:solidFill>
                  <a:schemeClr val="tx1"/>
                </a:solidFill>
                <a:effectLst/>
                <a:latin typeface="+mn-lt"/>
                <a:ea typeface="+mn-ea"/>
                <a:cs typeface="+mn-cs"/>
              </a:rPr>
              <a:t>(Price Ceiling – Target </a:t>
            </a:r>
            <a:r>
              <a:rPr lang="en-CA" sz="1200" b="1" i="0" u="sng" kern="1200" dirty="0">
                <a:solidFill>
                  <a:schemeClr val="tx1"/>
                </a:solidFill>
                <a:effectLst/>
                <a:latin typeface="+mn-lt"/>
                <a:ea typeface="+mn-ea"/>
                <a:cs typeface="+mn-cs"/>
              </a:rPr>
              <a:t>Price</a:t>
            </a:r>
            <a:r>
              <a:rPr lang="en-CA" sz="1200" b="0" i="0" kern="1200" dirty="0">
                <a:solidFill>
                  <a:schemeClr val="tx1"/>
                </a:solidFill>
                <a:effectLst/>
                <a:latin typeface="+mn-lt"/>
                <a:ea typeface="+mn-ea"/>
                <a:cs typeface="+mn-cs"/>
              </a:rPr>
              <a:t>) / Buyer’s Share Ratio</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PTA = 10,000 + (11,500</a:t>
            </a:r>
            <a:r>
              <a:rPr lang="en-CA" sz="1200" b="0" i="0" kern="1200" baseline="0" dirty="0">
                <a:solidFill>
                  <a:schemeClr val="tx1"/>
                </a:solidFill>
                <a:effectLst/>
                <a:latin typeface="+mn-lt"/>
                <a:ea typeface="+mn-ea"/>
                <a:cs typeface="+mn-cs"/>
              </a:rPr>
              <a:t> - 10,850)/0.7 = 10,000 + 650/0.7 = 10,000 + 928.6 ~ 10,928.</a:t>
            </a:r>
            <a:endParaRPr lang="en-CA" sz="1200" b="0" i="0" kern="1200" dirty="0">
              <a:solidFill>
                <a:schemeClr val="tx1"/>
              </a:solidFill>
              <a:effectLst/>
              <a:latin typeface="+mn-lt"/>
              <a:ea typeface="+mn-ea"/>
              <a:cs typeface="+mn-cs"/>
            </a:endParaRPr>
          </a:p>
          <a:p>
            <a:endParaRPr lang="en-CA" dirty="0"/>
          </a:p>
          <a:p>
            <a:r>
              <a:rPr lang="en-CA" dirty="0"/>
              <a:t>Image – Kerzner….see references slide</a:t>
            </a:r>
          </a:p>
        </p:txBody>
      </p:sp>
      <p:sp>
        <p:nvSpPr>
          <p:cNvPr id="4" name="Slide Number Placeholder 3"/>
          <p:cNvSpPr>
            <a:spLocks noGrp="1"/>
          </p:cNvSpPr>
          <p:nvPr>
            <p:ph type="sldNum" sz="quarter" idx="5"/>
          </p:nvPr>
        </p:nvSpPr>
        <p:spPr/>
        <p:txBody>
          <a:bodyPr/>
          <a:lstStyle/>
          <a:p>
            <a:fld id="{26B71E44-4619-441F-B173-67D9A9F986B0}" type="slidenum">
              <a:rPr lang="en-CA" smtClean="0"/>
              <a:t>26</a:t>
            </a:fld>
            <a:endParaRPr lang="en-CA"/>
          </a:p>
        </p:txBody>
      </p:sp>
    </p:spTree>
    <p:extLst>
      <p:ext uri="{BB962C8B-B14F-4D97-AF65-F5344CB8AC3E}">
        <p14:creationId xmlns:p14="http://schemas.microsoft.com/office/powerpoint/2010/main" val="3778295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a:t>Use this chart to gain an appreciation of the complexity of contracts and the risk vs reward</a:t>
            </a:r>
          </a:p>
          <a:p>
            <a:pPr marL="171450" indent="-171450">
              <a:buFontTx/>
              <a:buChar char="-"/>
            </a:pPr>
            <a:r>
              <a:rPr lang="en-CA" dirty="0"/>
              <a:t>Note anything below the horizontal dashed line is a loss for the seller.</a:t>
            </a:r>
          </a:p>
          <a:p>
            <a:pPr marL="171450" indent="-171450">
              <a:buFontTx/>
              <a:buChar char="-"/>
            </a:pPr>
            <a:r>
              <a:rPr lang="en-CA" dirty="0"/>
              <a:t>The horizontal X axis (Actual Project Cost), is the final actual cost (not budgeted cost) of the project</a:t>
            </a:r>
          </a:p>
          <a:p>
            <a:pPr marL="171450" indent="-171450">
              <a:buFontTx/>
              <a:buChar char="-"/>
            </a:pPr>
            <a:r>
              <a:rPr lang="en-CA" dirty="0"/>
              <a:t>In an</a:t>
            </a:r>
            <a:r>
              <a:rPr lang="en-CA" baseline="0" dirty="0"/>
              <a:t> </a:t>
            </a:r>
            <a:r>
              <a:rPr lang="en-CA" dirty="0"/>
              <a:t>FFP contract (red line),</a:t>
            </a:r>
            <a:r>
              <a:rPr lang="en-CA" baseline="0" dirty="0"/>
              <a:t> </a:t>
            </a:r>
            <a:r>
              <a:rPr lang="en-CA" dirty="0"/>
              <a:t>note how the seller</a:t>
            </a:r>
            <a:r>
              <a:rPr lang="en-CA" baseline="0" dirty="0"/>
              <a:t> can have a large profit or a large loss.  This is classic risk vs reward with the seller taking most of the risk.</a:t>
            </a:r>
          </a:p>
          <a:p>
            <a:pPr marL="171450" indent="-171450">
              <a:buFontTx/>
              <a:buChar char="-"/>
            </a:pPr>
            <a:r>
              <a:rPr lang="en-CA" baseline="0" dirty="0"/>
              <a:t>In an FPIF (blue line) the seller may have a more modest profit with a lower loss, but can still have a substantial loss.</a:t>
            </a:r>
          </a:p>
          <a:p>
            <a:pPr marL="171450" indent="-171450">
              <a:buFontTx/>
              <a:buChar char="-"/>
            </a:pPr>
            <a:r>
              <a:rPr lang="en-CA" baseline="0" dirty="0"/>
              <a:t>In this particular example, if a seller moves from a FFP to a FPIF contract, the seller may be losing a large upside on profit for a smaller decline on loss.</a:t>
            </a:r>
          </a:p>
          <a:p>
            <a:pPr marL="171450" indent="-171450">
              <a:buFontTx/>
              <a:buChar char="-"/>
            </a:pPr>
            <a:r>
              <a:rPr lang="en-CA" baseline="0" dirty="0"/>
              <a:t>Note that the FFP  is a fixed priced contract (horizontal line) from the buyer’s perspective, but the FPIF only starts to look like a fixed price contract (horizontal line)when the ceiling price takes effect.</a:t>
            </a:r>
          </a:p>
          <a:p>
            <a:pPr marL="171450" indent="-171450">
              <a:buFontTx/>
              <a:buChar char="-"/>
            </a:pPr>
            <a:r>
              <a:rPr lang="en-CA" baseline="0" dirty="0"/>
              <a:t>In this CPIF there is a “Minimum Seller Fee” so the seller is assured they won’t lose money.  This may encourage seller’s to bid for a contract with a lower fee as they know they can’t lose money on the project.</a:t>
            </a:r>
          </a:p>
          <a:p>
            <a:pPr marL="171450" indent="-171450">
              <a:buFontTx/>
              <a:buChar char="-"/>
            </a:pPr>
            <a:r>
              <a:rPr lang="en-CA" baseline="0" dirty="0"/>
              <a:t>At the left hand end of the CPIF and FPIF curves you can see a divergence, this is because there is a maximum seller fee in the CPIF.</a:t>
            </a:r>
          </a:p>
          <a:p>
            <a:pPr marL="171450" indent="-171450">
              <a:buFontTx/>
              <a:buChar char="-"/>
            </a:pPr>
            <a:endParaRPr lang="en-CA" baseline="0" dirty="0"/>
          </a:p>
          <a:p>
            <a:endParaRPr lang="en-CA" baseline="0" dirty="0"/>
          </a:p>
          <a:p>
            <a:endParaRPr lang="en-CA" dirty="0"/>
          </a:p>
        </p:txBody>
      </p:sp>
      <p:sp>
        <p:nvSpPr>
          <p:cNvPr id="4" name="Slide Number Placeholder 3"/>
          <p:cNvSpPr>
            <a:spLocks noGrp="1"/>
          </p:cNvSpPr>
          <p:nvPr>
            <p:ph type="sldNum" sz="quarter" idx="10"/>
          </p:nvPr>
        </p:nvSpPr>
        <p:spPr/>
        <p:txBody>
          <a:bodyPr/>
          <a:lstStyle/>
          <a:p>
            <a:fld id="{26B71E44-4619-441F-B173-67D9A9F986B0}" type="slidenum">
              <a:rPr lang="en-CA" smtClean="0"/>
              <a:t>27</a:t>
            </a:fld>
            <a:endParaRPr lang="en-CA"/>
          </a:p>
        </p:txBody>
      </p:sp>
    </p:spTree>
    <p:extLst>
      <p:ext uri="{BB962C8B-B14F-4D97-AF65-F5344CB8AC3E}">
        <p14:creationId xmlns:p14="http://schemas.microsoft.com/office/powerpoint/2010/main" val="32775186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31</a:t>
            </a:fld>
            <a:endParaRPr lang="en-CA"/>
          </a:p>
        </p:txBody>
      </p:sp>
    </p:spTree>
    <p:extLst>
      <p:ext uri="{BB962C8B-B14F-4D97-AF65-F5344CB8AC3E}">
        <p14:creationId xmlns:p14="http://schemas.microsoft.com/office/powerpoint/2010/main" val="24460513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a:t>
            </a:r>
            <a:r>
              <a:rPr lang="en-US" dirty="0"/>
              <a:t>Project Management Institute, Inc., PMBOK Guide 6th Edition (2017)</a:t>
            </a:r>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4</a:t>
            </a:fld>
            <a:endParaRPr lang="en-CA"/>
          </a:p>
        </p:txBody>
      </p:sp>
    </p:spTree>
    <p:extLst>
      <p:ext uri="{BB962C8B-B14F-4D97-AF65-F5344CB8AC3E}">
        <p14:creationId xmlns:p14="http://schemas.microsoft.com/office/powerpoint/2010/main" val="16404874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a:t>
            </a:r>
            <a:r>
              <a:rPr lang="en-US" dirty="0"/>
              <a:t>Project Management Institute, Inc., PMBOK Guide 6th Edition (2017)</a:t>
            </a:r>
          </a:p>
          <a:p>
            <a:r>
              <a:rPr lang="en-US" dirty="0"/>
              <a:t>Definition Retrieved from https://blog.bit.ai/procurement-management-plan/ on 20210429</a:t>
            </a:r>
          </a:p>
          <a:p>
            <a:endParaRPr lang="en-US" dirty="0"/>
          </a:p>
          <a:p>
            <a:endParaRPr lang="en-US" dirty="0"/>
          </a:p>
          <a:p>
            <a:endParaRPr lang="en-US" dirty="0"/>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5</a:t>
            </a:fld>
            <a:endParaRPr lang="en-CA"/>
          </a:p>
        </p:txBody>
      </p:sp>
    </p:spTree>
    <p:extLst>
      <p:ext uri="{BB962C8B-B14F-4D97-AF65-F5344CB8AC3E}">
        <p14:creationId xmlns:p14="http://schemas.microsoft.com/office/powerpoint/2010/main" val="4094905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a:t>
            </a:r>
            <a:r>
              <a:rPr lang="en-US" dirty="0"/>
              <a:t>Project Management Institute, Inc., PMBOK Guide 6th Edition (2017)</a:t>
            </a:r>
          </a:p>
          <a:p>
            <a:r>
              <a:rPr lang="en-US" dirty="0"/>
              <a:t>Definition Retrieved from https://blog.bit.ai/procurement-management-plan/ on 20210429</a:t>
            </a:r>
          </a:p>
          <a:p>
            <a:endParaRPr lang="en-US" dirty="0"/>
          </a:p>
          <a:p>
            <a:endParaRPr lang="en-US" dirty="0"/>
          </a:p>
          <a:p>
            <a:endParaRPr lang="en-US" dirty="0"/>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6</a:t>
            </a:fld>
            <a:endParaRPr lang="en-CA"/>
          </a:p>
        </p:txBody>
      </p:sp>
    </p:spTree>
    <p:extLst>
      <p:ext uri="{BB962C8B-B14F-4D97-AF65-F5344CB8AC3E}">
        <p14:creationId xmlns:p14="http://schemas.microsoft.com/office/powerpoint/2010/main" val="3774870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a:t>
            </a:r>
            <a:r>
              <a:rPr lang="en-US" dirty="0"/>
              <a:t>Project Management Institute, Inc., PMBOK Guide 6th Edition (2017)</a:t>
            </a:r>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7</a:t>
            </a:fld>
            <a:endParaRPr lang="en-CA"/>
          </a:p>
        </p:txBody>
      </p:sp>
    </p:spTree>
    <p:extLst>
      <p:ext uri="{BB962C8B-B14F-4D97-AF65-F5344CB8AC3E}">
        <p14:creationId xmlns:p14="http://schemas.microsoft.com/office/powerpoint/2010/main" val="2915240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a:t>
            </a:r>
            <a:r>
              <a:rPr lang="en-US" dirty="0"/>
              <a:t>Project Management Institute, Inc., PMBOK Guide 6th Edition (2017)</a:t>
            </a:r>
          </a:p>
          <a:p>
            <a:r>
              <a:rPr lang="en-US" dirty="0"/>
              <a:t>Definition Retrieved from https://blog.bit.ai/procurement-management-plan/ on 20210429</a:t>
            </a:r>
          </a:p>
          <a:p>
            <a:endParaRPr lang="en-US" dirty="0"/>
          </a:p>
          <a:p>
            <a:endParaRPr lang="en-US" dirty="0"/>
          </a:p>
          <a:p>
            <a:endParaRPr lang="en-US" dirty="0"/>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8</a:t>
            </a:fld>
            <a:endParaRPr lang="en-CA"/>
          </a:p>
        </p:txBody>
      </p:sp>
    </p:spTree>
    <p:extLst>
      <p:ext uri="{BB962C8B-B14F-4D97-AF65-F5344CB8AC3E}">
        <p14:creationId xmlns:p14="http://schemas.microsoft.com/office/powerpoint/2010/main" val="10425309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a:t>
            </a:r>
            <a:r>
              <a:rPr lang="en-US" dirty="0"/>
              <a:t>Project Management Institute, Inc., PMBOK Guide 6th Edition (2017)</a:t>
            </a:r>
          </a:p>
          <a:p>
            <a:r>
              <a:rPr lang="en-US" dirty="0"/>
              <a:t>Image http://osianafitri.blogspot.com/2017/04/what-is-negotiation-rejection-and.html</a:t>
            </a:r>
          </a:p>
          <a:p>
            <a:endParaRPr lang="en-US" dirty="0"/>
          </a:p>
          <a:p>
            <a:endParaRPr lang="en-US" dirty="0"/>
          </a:p>
          <a:p>
            <a:endParaRPr lang="en-US" dirty="0"/>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11</a:t>
            </a:fld>
            <a:endParaRPr lang="en-CA"/>
          </a:p>
        </p:txBody>
      </p:sp>
    </p:spTree>
    <p:extLst>
      <p:ext uri="{BB962C8B-B14F-4D97-AF65-F5344CB8AC3E}">
        <p14:creationId xmlns:p14="http://schemas.microsoft.com/office/powerpoint/2010/main" val="1435748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a:t>
            </a:r>
            <a:r>
              <a:rPr lang="en-US" dirty="0"/>
              <a:t>Project Management Institute, Inc., PMBOK Guide 6th Edition (2017)</a:t>
            </a:r>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12</a:t>
            </a:fld>
            <a:endParaRPr lang="en-CA"/>
          </a:p>
        </p:txBody>
      </p:sp>
    </p:spTree>
    <p:extLst>
      <p:ext uri="{BB962C8B-B14F-4D97-AF65-F5344CB8AC3E}">
        <p14:creationId xmlns:p14="http://schemas.microsoft.com/office/powerpoint/2010/main" val="30196692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themeOverride" Target="../theme/themeOverride1.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9144000" cy="6858000"/>
          </a:xfrm>
          <a:prstGeom prst="rect">
            <a:avLst/>
          </a:prstGeom>
        </p:spPr>
      </p:pic>
      <p:sp>
        <p:nvSpPr>
          <p:cNvPr id="2" name="Title 1"/>
          <p:cNvSpPr>
            <a:spLocks noGrp="1"/>
          </p:cNvSpPr>
          <p:nvPr>
            <p:ph type="ctrTitle"/>
          </p:nvPr>
        </p:nvSpPr>
        <p:spPr>
          <a:xfrm>
            <a:off x="581192" y="990600"/>
            <a:ext cx="7989752" cy="1504844"/>
          </a:xfrm>
          <a:effectLst/>
        </p:spPr>
        <p:txBody>
          <a:bodyPr anchor="b">
            <a:normAutofit/>
          </a:bodyPr>
          <a:lstStyle>
            <a:lvl1pPr>
              <a:defRPr sz="36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581192" y="2615088"/>
            <a:ext cx="7989752" cy="794687"/>
          </a:xfrm>
        </p:spPr>
        <p:txBody>
          <a:bodyPr anchor="t">
            <a:normAutofit/>
          </a:bodyPr>
          <a:lstStyle>
            <a:lvl1pPr marL="0" indent="0" algn="l">
              <a:buNone/>
              <a:defRPr sz="2600" cap="all">
                <a:solidFill>
                  <a:schemeClr val="bg1">
                    <a:lumMod val="9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a:p>
            <a:endParaRPr lang="en-US" dirty="0"/>
          </a:p>
        </p:txBody>
      </p:sp>
    </p:spTree>
    <p:extLst>
      <p:ext uri="{BB962C8B-B14F-4D97-AF65-F5344CB8AC3E}">
        <p14:creationId xmlns:p14="http://schemas.microsoft.com/office/powerpoint/2010/main" val="3938639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53" t="26917" r="-253" b="68902"/>
          <a:stretch/>
        </p:blipFill>
        <p:spPr>
          <a:xfrm>
            <a:off x="28576" y="1"/>
            <a:ext cx="9143999" cy="328612"/>
          </a:xfrm>
          <a:prstGeom prst="rect">
            <a:avLst/>
          </a:prstGeom>
        </p:spPr>
      </p:pic>
      <p:sp>
        <p:nvSpPr>
          <p:cNvPr id="10" name="Trapezoid 9"/>
          <p:cNvSpPr/>
          <p:nvPr userDrawn="1"/>
        </p:nvSpPr>
        <p:spPr>
          <a:xfrm rot="10800000">
            <a:off x="19139" y="0"/>
            <a:ext cx="1381036" cy="1109708"/>
          </a:xfrm>
          <a:prstGeom prst="trapezoid">
            <a:avLst>
              <a:gd name="adj" fmla="val 77492"/>
            </a:avLst>
          </a:prstGeom>
          <a:solidFill>
            <a:schemeClr val="tx1">
              <a:lumMod val="85000"/>
              <a:lumOff val="1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CA" dirty="0"/>
          </a:p>
        </p:txBody>
      </p:sp>
      <p:sp>
        <p:nvSpPr>
          <p:cNvPr id="11" name="Rectangle 10"/>
          <p:cNvSpPr/>
          <p:nvPr userDrawn="1"/>
        </p:nvSpPr>
        <p:spPr>
          <a:xfrm>
            <a:off x="-4844" y="-1"/>
            <a:ext cx="711329" cy="110970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 name="Title 1"/>
          <p:cNvSpPr>
            <a:spLocks noGrp="1"/>
          </p:cNvSpPr>
          <p:nvPr userDrawn="1">
            <p:ph type="title" hasCustomPrompt="1"/>
          </p:nvPr>
        </p:nvSpPr>
        <p:spPr>
          <a:xfrm>
            <a:off x="1271486" y="394337"/>
            <a:ext cx="7853376" cy="781095"/>
          </a:xfrm>
        </p:spPr>
        <p:txBody>
          <a:bodyPr>
            <a:normAutofit/>
          </a:bodyPr>
          <a:lstStyle>
            <a:lvl1pPr>
              <a:lnSpc>
                <a:spcPct val="90000"/>
              </a:lnSpc>
              <a:defRPr sz="2800" b="1">
                <a:solidFill>
                  <a:schemeClr val="tx2"/>
                </a:solidFill>
              </a:defRPr>
            </a:lvl1pPr>
          </a:lstStyle>
          <a:p>
            <a:br>
              <a:rPr lang="en-US" dirty="0"/>
            </a:br>
            <a:r>
              <a:rPr lang="en-US" dirty="0"/>
              <a:t>Click to edit Master title style</a:t>
            </a:r>
          </a:p>
        </p:txBody>
      </p:sp>
      <p:sp>
        <p:nvSpPr>
          <p:cNvPr id="3" name="Content Placeholder 2"/>
          <p:cNvSpPr>
            <a:spLocks noGrp="1"/>
          </p:cNvSpPr>
          <p:nvPr userDrawn="1">
            <p:ph idx="1" hasCustomPrompt="1"/>
          </p:nvPr>
        </p:nvSpPr>
        <p:spPr>
          <a:xfrm>
            <a:off x="706485" y="1531124"/>
            <a:ext cx="7989752" cy="3630795"/>
          </a:xfrm>
        </p:spPr>
        <p:txBody>
          <a:bodyPr/>
          <a:lstStyle>
            <a:lvl1pPr>
              <a:spcBef>
                <a:spcPts val="0"/>
              </a:spcBef>
              <a:spcAft>
                <a:spcPts val="500"/>
              </a:spcAft>
              <a:buClr>
                <a:schemeClr val="tx2"/>
              </a:buClr>
              <a:defRPr sz="2400"/>
            </a:lvl1pPr>
            <a:lvl2pPr marL="630000" indent="-306000">
              <a:spcBef>
                <a:spcPts val="0"/>
              </a:spcBef>
              <a:spcAft>
                <a:spcPts val="500"/>
              </a:spcAft>
              <a:buClr>
                <a:schemeClr val="tx2"/>
              </a:buClr>
              <a:buFont typeface="Symbol" panose="05050102010706020507" pitchFamily="18" charset="2"/>
              <a:buChar char=""/>
              <a:defRPr sz="2000"/>
            </a:lvl2pPr>
            <a:lvl3pPr>
              <a:spcBef>
                <a:spcPts val="0"/>
              </a:spcBef>
              <a:spcAft>
                <a:spcPts val="500"/>
              </a:spcAft>
              <a:buClr>
                <a:schemeClr val="tx2"/>
              </a:buClr>
              <a:defRPr sz="1800"/>
            </a:lvl3pPr>
            <a:lvl4pPr>
              <a:buClr>
                <a:schemeClr val="tx2"/>
              </a:buClr>
              <a:defRPr sz="1700"/>
            </a:lvl4pPr>
            <a:lvl5pPr>
              <a:buClr>
                <a:schemeClr val="tx2"/>
              </a:buClr>
              <a:defRPr sz="1600"/>
            </a:lvl5pPr>
          </a:lstStyle>
          <a:p>
            <a:pPr lvl="0"/>
            <a:r>
              <a:rPr lang="en-US" dirty="0"/>
              <a:t>Edit Master text styles</a:t>
            </a:r>
          </a:p>
          <a:p>
            <a:pPr lvl="1"/>
            <a:r>
              <a:rPr lang="en-US" dirty="0"/>
              <a:t>Second level</a:t>
            </a:r>
          </a:p>
          <a:p>
            <a:pPr lvl="2"/>
            <a:r>
              <a:rPr lang="en-US" dirty="0"/>
              <a:t>Third level</a:t>
            </a:r>
          </a:p>
        </p:txBody>
      </p:sp>
      <p:sp>
        <p:nvSpPr>
          <p:cNvPr id="6" name="Slide Number Placeholder 5"/>
          <p:cNvSpPr>
            <a:spLocks noGrp="1"/>
          </p:cNvSpPr>
          <p:nvPr userDrawn="1">
            <p:ph type="sldNum" sz="quarter" idx="12"/>
          </p:nvPr>
        </p:nvSpPr>
        <p:spPr>
          <a:xfrm>
            <a:off x="-3668" y="6492874"/>
            <a:ext cx="770468" cy="365125"/>
          </a:xfrm>
        </p:spPr>
        <p:txBody>
          <a:bodyPr/>
          <a:lstStyle>
            <a:lvl1pPr algn="ctr">
              <a:defRPr>
                <a:solidFill>
                  <a:schemeClr val="tx1">
                    <a:lumMod val="85000"/>
                    <a:lumOff val="15000"/>
                  </a:schemeClr>
                </a:solidFill>
              </a:defRPr>
            </a:lvl1pPr>
          </a:lstStyle>
          <a:p>
            <a:fld id="{5771F767-0FB1-44C9-A6CF-166E2F908689}" type="slidenum">
              <a:rPr lang="en-US" smtClean="0"/>
              <a:pPr/>
              <a:t>‹#›</a:t>
            </a:fld>
            <a:endParaRPr lang="en-US" dirty="0"/>
          </a:p>
        </p:txBody>
      </p:sp>
      <p:pic>
        <p:nvPicPr>
          <p:cNvPr id="16" name="Picture 15">
            <a:extLst>
              <a:ext uri="{FF2B5EF4-FFF2-40B4-BE49-F238E27FC236}">
                <a16:creationId xmlns:a16="http://schemas.microsoft.com/office/drawing/2014/main" id="{6EFBB5C3-1E66-475E-9793-B72E9479D009}"/>
              </a:ext>
            </a:extLst>
          </p:cNvPr>
          <p:cNvPicPr>
            <a:picLocks noChangeAspect="1"/>
          </p:cNvPicPr>
          <p:nvPr userDrawn="1"/>
        </p:nvPicPr>
        <p:blipFill rotWithShape="1">
          <a:blip r:embed="rId3"/>
          <a:srcRect t="1" r="75788" b="1402"/>
          <a:stretch/>
        </p:blipFill>
        <p:spPr>
          <a:xfrm>
            <a:off x="228263" y="255412"/>
            <a:ext cx="570842" cy="529473"/>
          </a:xfrm>
          <a:prstGeom prst="rect">
            <a:avLst/>
          </a:prstGeom>
        </p:spPr>
      </p:pic>
    </p:spTree>
    <p:extLst>
      <p:ext uri="{BB962C8B-B14F-4D97-AF65-F5344CB8AC3E}">
        <p14:creationId xmlns:p14="http://schemas.microsoft.com/office/powerpoint/2010/main" val="754712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_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57349" y="2043585"/>
            <a:ext cx="6858000" cy="1641490"/>
          </a:xfrm>
        </p:spPr>
        <p:txBody>
          <a:bodyPr wrap="none" anchor="t">
            <a:normAutofit/>
          </a:bodyPr>
          <a:lstStyle>
            <a:lvl1pPr algn="r">
              <a:defRPr sz="3960" b="1" spc="-203">
                <a:solidFill>
                  <a:schemeClr val="tx1"/>
                </a:soli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1657349" y="3694376"/>
            <a:ext cx="6858000" cy="754025"/>
          </a:xfrm>
        </p:spPr>
        <p:txBody>
          <a:bodyPr anchor="b">
            <a:normAutofit/>
          </a:bodyPr>
          <a:lstStyle>
            <a:lvl1pPr marL="0" indent="0" algn="r">
              <a:buNone/>
              <a:defRPr sz="2160" b="0">
                <a:solidFill>
                  <a:schemeClr val="tx1">
                    <a:lumMod val="85000"/>
                  </a:schemeClr>
                </a:solidFill>
                <a:latin typeface="+mj-lt"/>
              </a:defRPr>
            </a:lvl1pPr>
            <a:lvl2pPr marL="308610" indent="0" algn="ctr">
              <a:buNone/>
              <a:defRPr sz="1350"/>
            </a:lvl2pPr>
            <a:lvl3pPr marL="617220" indent="0" algn="ctr">
              <a:buNone/>
              <a:defRPr sz="1215"/>
            </a:lvl3pPr>
            <a:lvl4pPr marL="925830" indent="0" algn="ctr">
              <a:buNone/>
              <a:defRPr sz="1080"/>
            </a:lvl4pPr>
            <a:lvl5pPr marL="1234440" indent="0" algn="ctr">
              <a:buNone/>
              <a:defRPr sz="1080"/>
            </a:lvl5pPr>
            <a:lvl6pPr marL="1543050" indent="0" algn="ctr">
              <a:buNone/>
              <a:defRPr sz="1080"/>
            </a:lvl6pPr>
            <a:lvl7pPr marL="1851660" indent="0" algn="ctr">
              <a:buNone/>
              <a:defRPr sz="1080"/>
            </a:lvl7pPr>
            <a:lvl8pPr marL="2160270" indent="0" algn="ctr">
              <a:buNone/>
              <a:defRPr sz="1080"/>
            </a:lvl8pPr>
            <a:lvl9pPr marL="2468880" indent="0" algn="ctr">
              <a:buNone/>
              <a:defRPr sz="1080"/>
            </a:lvl9pPr>
          </a:lstStyle>
          <a:p>
            <a:r>
              <a:rPr lang="en-US"/>
              <a:t>Click to edit Master subtitle style</a:t>
            </a:r>
            <a:endParaRPr lang="en-US" dirty="0"/>
          </a:p>
        </p:txBody>
      </p:sp>
    </p:spTree>
    <p:extLst>
      <p:ext uri="{BB962C8B-B14F-4D97-AF65-F5344CB8AC3E}">
        <p14:creationId xmlns:p14="http://schemas.microsoft.com/office/powerpoint/2010/main" val="29437342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628650" y="365760"/>
            <a:ext cx="7886700" cy="873105"/>
          </a:xfrm>
        </p:spPr>
        <p:txBody>
          <a:bodyPr anchor="t"/>
          <a:lstStyle/>
          <a:p>
            <a:r>
              <a:rPr lang="en-US"/>
              <a:t>Click to edit Master title style</a:t>
            </a:r>
            <a:endParaRPr lang="en-US" dirty="0"/>
          </a:p>
        </p:txBody>
      </p:sp>
      <p:sp>
        <p:nvSpPr>
          <p:cNvPr id="3" name="Content Placeholder 2"/>
          <p:cNvSpPr>
            <a:spLocks noGrp="1"/>
          </p:cNvSpPr>
          <p:nvPr>
            <p:ph idx="1"/>
          </p:nvPr>
        </p:nvSpPr>
        <p:spPr>
          <a:xfrm>
            <a:off x="840000" y="1825625"/>
            <a:ext cx="7675350" cy="40712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0280C862-0571-455C-B0F2-DF1F48FF7D0E}"/>
              </a:ext>
            </a:extLst>
          </p:cNvPr>
          <p:cNvSpPr>
            <a:spLocks noGrp="1"/>
          </p:cNvSpPr>
          <p:nvPr>
            <p:ph type="sldNum" sz="quarter" idx="12"/>
          </p:nvPr>
        </p:nvSpPr>
        <p:spPr>
          <a:xfrm>
            <a:off x="8281169" y="6337322"/>
            <a:ext cx="715962" cy="363854"/>
          </a:xfrm>
        </p:spPr>
        <p:txBody>
          <a:bodyPr/>
          <a:lstStyle>
            <a:lvl1pPr>
              <a:defRPr/>
            </a:lvl1pPr>
          </a:lstStyle>
          <a:p>
            <a:pPr>
              <a:defRPr/>
            </a:pPr>
            <a:fld id="{A55384A0-DCDA-49C2-912D-BF4C74E86B09}"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40254581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only">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14168" y="690432"/>
            <a:ext cx="7266038" cy="482588"/>
          </a:xfrm>
          <a:prstGeom prst="rect">
            <a:avLst/>
          </a:prstGeom>
        </p:spPr>
        <p:txBody>
          <a:bodyPr lIns="0" tIns="0" rIns="0" bIns="0" anchor="t" anchorCtr="0"/>
          <a:lstStyle>
            <a:lvl1pPr algn="l">
              <a:defRPr sz="2800" cap="all">
                <a:solidFill>
                  <a:srgbClr val="E2231A"/>
                </a:solidFill>
              </a:defRPr>
            </a:lvl1pPr>
          </a:lstStyle>
          <a:p>
            <a:r>
              <a:rPr lang="en-US" dirty="0"/>
              <a:t>Click to edit Master title style</a:t>
            </a:r>
          </a:p>
        </p:txBody>
      </p:sp>
      <p:sp>
        <p:nvSpPr>
          <p:cNvPr id="10" name="Text Placeholder 9"/>
          <p:cNvSpPr>
            <a:spLocks noGrp="1"/>
          </p:cNvSpPr>
          <p:nvPr>
            <p:ph type="body" sz="quarter" idx="10"/>
          </p:nvPr>
        </p:nvSpPr>
        <p:spPr>
          <a:xfrm>
            <a:off x="560439" y="1536192"/>
            <a:ext cx="8219767" cy="3795728"/>
          </a:xfrm>
          <a:prstGeom prst="rect">
            <a:avLst/>
          </a:prstGeom>
        </p:spPr>
        <p:txBody>
          <a:bodyPr vert="horz"/>
          <a:lstStyle>
            <a:lvl1pPr marL="0" marR="0" indent="0" algn="l" defTabSz="342900" rtl="0" eaLnBrk="1" fontAlgn="auto" latinLnBrk="0" hangingPunct="1">
              <a:lnSpc>
                <a:spcPct val="100000"/>
              </a:lnSpc>
              <a:spcBef>
                <a:spcPct val="20000"/>
              </a:spcBef>
              <a:spcAft>
                <a:spcPts val="0"/>
              </a:spcAft>
              <a:buClrTx/>
              <a:buSzTx/>
              <a:buFont typeface="Arial"/>
              <a:buNone/>
              <a:tabLst/>
              <a:defRPr sz="2400"/>
            </a:lvl1pPr>
            <a:lvl2pPr>
              <a:defRPr sz="2100"/>
            </a:lvl2pPr>
            <a:lvl3pPr>
              <a:defRPr sz="2100"/>
            </a:lvl3pPr>
            <a:lvl4pPr>
              <a:defRPr sz="2100"/>
            </a:lvl4pPr>
            <a:lvl5pPr>
              <a:defRPr sz="13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150"/>
            <a:ext cx="9144000" cy="690282"/>
          </a:xfrm>
          <a:prstGeom prst="rect">
            <a:avLst/>
          </a:prstGeom>
        </p:spPr>
      </p:pic>
      <p:sp>
        <p:nvSpPr>
          <p:cNvPr id="13" name="Slide Number Placeholder 12"/>
          <p:cNvSpPr>
            <a:spLocks noGrp="1"/>
          </p:cNvSpPr>
          <p:nvPr>
            <p:ph type="sldNum" sz="quarter" idx="13"/>
          </p:nvPr>
        </p:nvSpPr>
        <p:spPr/>
        <p:txBody>
          <a:bodyPr/>
          <a:lstStyle>
            <a:lvl1pPr>
              <a:defRPr>
                <a:solidFill>
                  <a:schemeClr val="bg1"/>
                </a:solidFill>
              </a:defRPr>
            </a:lvl1pPr>
          </a:lstStyle>
          <a:p>
            <a:pPr>
              <a:defRPr/>
            </a:pPr>
            <a:fld id="{15738673-5A64-4BE5-BB54-00BB9704DBF7}" type="slidenum">
              <a:rPr lang="en-US" smtClean="0"/>
              <a:pPr>
                <a:defRPr/>
              </a:pPr>
              <a:t>‹#›</a:t>
            </a:fld>
            <a:endParaRPr lang="en-US" dirty="0"/>
          </a:p>
        </p:txBody>
      </p:sp>
    </p:spTree>
    <p:extLst>
      <p:ext uri="{BB962C8B-B14F-4D97-AF65-F5344CB8AC3E}">
        <p14:creationId xmlns:p14="http://schemas.microsoft.com/office/powerpoint/2010/main" val="123511922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t" anchorCtr="0">
            <a:normAutofit/>
          </a:bodyPr>
          <a:lstStyle/>
          <a:p>
            <a:pPr lvl="0"/>
            <a:r>
              <a:rPr lang="en-US" dirty="0"/>
              <a:t>Edit Master text styles</a:t>
            </a:r>
          </a:p>
          <a:p>
            <a:pPr lvl="1"/>
            <a:r>
              <a:rPr lang="en-US" dirty="0"/>
              <a:t>Second level</a:t>
            </a:r>
          </a:p>
          <a:p>
            <a:pPr lvl="2"/>
            <a:r>
              <a:rPr lang="en-US" dirty="0"/>
              <a:t>Third level</a:t>
            </a:r>
          </a:p>
        </p:txBody>
      </p:sp>
      <p:sp>
        <p:nvSpPr>
          <p:cNvPr id="4" name="Date Placeholder 3"/>
          <p:cNvSpPr>
            <a:spLocks noGrp="1"/>
          </p:cNvSpPr>
          <p:nvPr>
            <p:ph type="dt" sz="half" idx="2"/>
          </p:nvPr>
        </p:nvSpPr>
        <p:spPr>
          <a:xfrm>
            <a:off x="5559327" y="5956136"/>
            <a:ext cx="2133600" cy="365125"/>
          </a:xfrm>
          <a:prstGeom prst="rect">
            <a:avLst/>
          </a:prstGeom>
        </p:spPr>
        <p:txBody>
          <a:bodyPr vert="horz" lIns="91440" tIns="45720" rIns="91440" bIns="45720" rtlCol="0" anchor="ctr"/>
          <a:lstStyle>
            <a:lvl1pPr algn="r">
              <a:defRPr sz="900">
                <a:solidFill>
                  <a:schemeClr val="accent2"/>
                </a:solidFill>
              </a:defRPr>
            </a:lvl1pPr>
          </a:lstStyle>
          <a:p>
            <a:endParaRPr lang="en-US" dirty="0"/>
          </a:p>
        </p:txBody>
      </p:sp>
      <p:sp>
        <p:nvSpPr>
          <p:cNvPr id="5" name="Footer Placeholder 4"/>
          <p:cNvSpPr>
            <a:spLocks noGrp="1"/>
          </p:cNvSpPr>
          <p:nvPr>
            <p:ph type="ftr" sz="quarter" idx="3"/>
          </p:nvPr>
        </p:nvSpPr>
        <p:spPr>
          <a:xfrm>
            <a:off x="581192" y="5951810"/>
            <a:ext cx="4870585"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7800476" y="5956136"/>
            <a:ext cx="770468"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2753318"/>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i="1"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C76D5932-C0F5-4E52-BCB8-7388CEF6CA5B}"/>
              </a:ext>
            </a:extLst>
          </p:cNvPr>
          <p:cNvSpPr>
            <a:spLocks noGrp="1"/>
          </p:cNvSpPr>
          <p:nvPr>
            <p:ph type="title"/>
          </p:nvPr>
        </p:nvSpPr>
        <p:spPr bwMode="auto">
          <a:xfrm>
            <a:off x="628650" y="365760"/>
            <a:ext cx="7886700" cy="1325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1027" name="Text Placeholder 2">
            <a:extLst>
              <a:ext uri="{FF2B5EF4-FFF2-40B4-BE49-F238E27FC236}">
                <a16:creationId xmlns:a16="http://schemas.microsoft.com/office/drawing/2014/main" id="{36C9C578-838E-47A6-94C1-9F439827294F}"/>
              </a:ext>
            </a:extLst>
          </p:cNvPr>
          <p:cNvSpPr>
            <a:spLocks noGrp="1"/>
          </p:cNvSpPr>
          <p:nvPr>
            <p:ph type="body" idx="1"/>
          </p:nvPr>
        </p:nvSpPr>
        <p:spPr bwMode="auto">
          <a:xfrm>
            <a:off x="839788" y="1824990"/>
            <a:ext cx="7675562" cy="4352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6" name="Slide Number Placeholder 5">
            <a:extLst>
              <a:ext uri="{FF2B5EF4-FFF2-40B4-BE49-F238E27FC236}">
                <a16:creationId xmlns:a16="http://schemas.microsoft.com/office/drawing/2014/main" id="{49BF435B-5CC8-4EE9-8256-5F34DDA7F940}"/>
              </a:ext>
            </a:extLst>
          </p:cNvPr>
          <p:cNvSpPr>
            <a:spLocks noGrp="1"/>
          </p:cNvSpPr>
          <p:nvPr>
            <p:ph type="sldNum" sz="quarter" idx="4"/>
          </p:nvPr>
        </p:nvSpPr>
        <p:spPr>
          <a:xfrm>
            <a:off x="8261504" y="6311266"/>
            <a:ext cx="715962" cy="363854"/>
          </a:xfrm>
          <a:prstGeom prst="rect">
            <a:avLst/>
          </a:prstGeom>
        </p:spPr>
        <p:txBody>
          <a:bodyPr vert="horz" lIns="91440" tIns="45720" rIns="91440" bIns="45720" rtlCol="0" anchor="ctr"/>
          <a:lstStyle>
            <a:lvl1pPr algn="r" defTabSz="320954" eaLnBrk="1" fontAlgn="auto" hangingPunct="1">
              <a:spcBef>
                <a:spcPts val="0"/>
              </a:spcBef>
              <a:spcAft>
                <a:spcPts val="0"/>
              </a:spcAft>
              <a:defRPr sz="810">
                <a:solidFill>
                  <a:schemeClr val="bg1"/>
                </a:solidFill>
                <a:latin typeface="+mn-lt"/>
              </a:defRPr>
            </a:lvl1pPr>
          </a:lstStyle>
          <a:p>
            <a:pPr>
              <a:defRPr/>
            </a:pPr>
            <a:fld id="{15738673-5A64-4BE5-BB54-00BB9704DBF7}" type="slidenum">
              <a:rPr lang="en-US" smtClean="0"/>
              <a:pPr>
                <a:defRPr/>
              </a:pPr>
              <a:t>‹#›</a:t>
            </a:fld>
            <a:endParaRPr lang="en-US" dirty="0"/>
          </a:p>
        </p:txBody>
      </p:sp>
    </p:spTree>
    <p:extLst>
      <p:ext uri="{BB962C8B-B14F-4D97-AF65-F5344CB8AC3E}">
        <p14:creationId xmlns:p14="http://schemas.microsoft.com/office/powerpoint/2010/main" val="3482017676"/>
      </p:ext>
    </p:extLst>
  </p:cSld>
  <p:clrMap bg1="dk1" tx1="lt1" bg2="dk2" tx2="lt2" accent1="accent1" accent2="accent2" accent3="accent3" accent4="accent4" accent5="accent5" accent6="accent6" hlink="hlink" folHlink="folHlink"/>
  <p:sldLayoutIdLst>
    <p:sldLayoutId id="2147483664" r:id="rId1"/>
    <p:sldLayoutId id="2147483665" r:id="rId2"/>
    <p:sldLayoutId id="2147483666" r:id="rId3"/>
  </p:sldLayoutIdLst>
  <p:hf hdr="0" dt="0"/>
  <p:txStyles>
    <p:titleStyle>
      <a:lvl1pPr algn="l" defTabSz="617220" rtl="0" eaLnBrk="0" fontAlgn="base" hangingPunct="0">
        <a:lnSpc>
          <a:spcPct val="90000"/>
        </a:lnSpc>
        <a:spcBef>
          <a:spcPct val="0"/>
        </a:spcBef>
        <a:spcAft>
          <a:spcPct val="0"/>
        </a:spcAft>
        <a:defRPr sz="3960" kern="1200">
          <a:solidFill>
            <a:srgbClr val="6F6F6F"/>
          </a:solidFill>
          <a:latin typeface="+mj-lt"/>
          <a:ea typeface="+mj-ea"/>
          <a:cs typeface="+mj-cs"/>
        </a:defRPr>
      </a:lvl1pPr>
      <a:lvl2pPr algn="l" defTabSz="617220" rtl="0" eaLnBrk="0" fontAlgn="base" hangingPunct="0">
        <a:lnSpc>
          <a:spcPct val="90000"/>
        </a:lnSpc>
        <a:spcBef>
          <a:spcPct val="0"/>
        </a:spcBef>
        <a:spcAft>
          <a:spcPct val="0"/>
        </a:spcAft>
        <a:defRPr sz="3960">
          <a:solidFill>
            <a:srgbClr val="6F6F6F"/>
          </a:solidFill>
          <a:latin typeface="Arial" charset="0"/>
        </a:defRPr>
      </a:lvl2pPr>
      <a:lvl3pPr algn="l" defTabSz="617220" rtl="0" eaLnBrk="0" fontAlgn="base" hangingPunct="0">
        <a:lnSpc>
          <a:spcPct val="90000"/>
        </a:lnSpc>
        <a:spcBef>
          <a:spcPct val="0"/>
        </a:spcBef>
        <a:spcAft>
          <a:spcPct val="0"/>
        </a:spcAft>
        <a:defRPr sz="3960">
          <a:solidFill>
            <a:srgbClr val="6F6F6F"/>
          </a:solidFill>
          <a:latin typeface="Arial" charset="0"/>
        </a:defRPr>
      </a:lvl3pPr>
      <a:lvl4pPr algn="l" defTabSz="617220" rtl="0" eaLnBrk="0" fontAlgn="base" hangingPunct="0">
        <a:lnSpc>
          <a:spcPct val="90000"/>
        </a:lnSpc>
        <a:spcBef>
          <a:spcPct val="0"/>
        </a:spcBef>
        <a:spcAft>
          <a:spcPct val="0"/>
        </a:spcAft>
        <a:defRPr sz="3960">
          <a:solidFill>
            <a:srgbClr val="6F6F6F"/>
          </a:solidFill>
          <a:latin typeface="Arial" charset="0"/>
        </a:defRPr>
      </a:lvl4pPr>
      <a:lvl5pPr algn="l" defTabSz="617220" rtl="0" eaLnBrk="0" fontAlgn="base" hangingPunct="0">
        <a:lnSpc>
          <a:spcPct val="90000"/>
        </a:lnSpc>
        <a:spcBef>
          <a:spcPct val="0"/>
        </a:spcBef>
        <a:spcAft>
          <a:spcPct val="0"/>
        </a:spcAft>
        <a:defRPr sz="3960">
          <a:solidFill>
            <a:srgbClr val="6F6F6F"/>
          </a:solidFill>
          <a:latin typeface="Arial" charset="0"/>
        </a:defRPr>
      </a:lvl5pPr>
      <a:lvl6pPr marL="411480" algn="l" defTabSz="617220" rtl="0" fontAlgn="base">
        <a:lnSpc>
          <a:spcPct val="90000"/>
        </a:lnSpc>
        <a:spcBef>
          <a:spcPct val="0"/>
        </a:spcBef>
        <a:spcAft>
          <a:spcPct val="0"/>
        </a:spcAft>
        <a:defRPr sz="3960">
          <a:solidFill>
            <a:srgbClr val="6F6F6F"/>
          </a:solidFill>
          <a:latin typeface="Arial" charset="0"/>
        </a:defRPr>
      </a:lvl6pPr>
      <a:lvl7pPr marL="822960" algn="l" defTabSz="617220" rtl="0" fontAlgn="base">
        <a:lnSpc>
          <a:spcPct val="90000"/>
        </a:lnSpc>
        <a:spcBef>
          <a:spcPct val="0"/>
        </a:spcBef>
        <a:spcAft>
          <a:spcPct val="0"/>
        </a:spcAft>
        <a:defRPr sz="3960">
          <a:solidFill>
            <a:srgbClr val="6F6F6F"/>
          </a:solidFill>
          <a:latin typeface="Arial" charset="0"/>
        </a:defRPr>
      </a:lvl7pPr>
      <a:lvl8pPr marL="1234440" algn="l" defTabSz="617220" rtl="0" fontAlgn="base">
        <a:lnSpc>
          <a:spcPct val="90000"/>
        </a:lnSpc>
        <a:spcBef>
          <a:spcPct val="0"/>
        </a:spcBef>
        <a:spcAft>
          <a:spcPct val="0"/>
        </a:spcAft>
        <a:defRPr sz="3960">
          <a:solidFill>
            <a:srgbClr val="6F6F6F"/>
          </a:solidFill>
          <a:latin typeface="Arial" charset="0"/>
        </a:defRPr>
      </a:lvl8pPr>
      <a:lvl9pPr marL="1645920" algn="l" defTabSz="617220" rtl="0" fontAlgn="base">
        <a:lnSpc>
          <a:spcPct val="90000"/>
        </a:lnSpc>
        <a:spcBef>
          <a:spcPct val="0"/>
        </a:spcBef>
        <a:spcAft>
          <a:spcPct val="0"/>
        </a:spcAft>
        <a:defRPr sz="3960">
          <a:solidFill>
            <a:srgbClr val="6F6F6F"/>
          </a:solidFill>
          <a:latin typeface="Arial" charset="0"/>
        </a:defRPr>
      </a:lvl9pPr>
    </p:titleStyle>
    <p:bodyStyle>
      <a:lvl1pPr marL="154305" indent="-154305" algn="l" defTabSz="617220" rtl="0" eaLnBrk="0" fontAlgn="base" hangingPunct="0">
        <a:lnSpc>
          <a:spcPct val="90000"/>
        </a:lnSpc>
        <a:spcBef>
          <a:spcPts val="675"/>
        </a:spcBef>
        <a:spcAft>
          <a:spcPct val="0"/>
        </a:spcAft>
        <a:buFont typeface="Arial" panose="020B0604020202020204" pitchFamily="34" charset="0"/>
        <a:buChar char="•"/>
        <a:defRPr sz="2880" kern="1200">
          <a:solidFill>
            <a:schemeClr val="bg1"/>
          </a:solidFill>
          <a:latin typeface="+mn-lt"/>
          <a:ea typeface="+mn-ea"/>
          <a:cs typeface="+mn-cs"/>
        </a:defRPr>
      </a:lvl1pPr>
      <a:lvl2pPr marL="462915" indent="-154305" algn="l" defTabSz="617220" rtl="0" eaLnBrk="0" fontAlgn="base" hangingPunct="0">
        <a:lnSpc>
          <a:spcPct val="90000"/>
        </a:lnSpc>
        <a:spcBef>
          <a:spcPts val="338"/>
        </a:spcBef>
        <a:spcAft>
          <a:spcPct val="0"/>
        </a:spcAft>
        <a:buFont typeface="Arial" panose="020B0604020202020204" pitchFamily="34" charset="0"/>
        <a:buChar char="•"/>
        <a:defRPr sz="2520" kern="1200">
          <a:solidFill>
            <a:schemeClr val="bg1"/>
          </a:solidFill>
          <a:latin typeface="+mn-lt"/>
          <a:ea typeface="+mn-ea"/>
          <a:cs typeface="+mn-cs"/>
        </a:defRPr>
      </a:lvl2pPr>
      <a:lvl3pPr marL="771525" indent="-154305" algn="l" defTabSz="617220" rtl="0" eaLnBrk="0" fontAlgn="base" hangingPunct="0">
        <a:lnSpc>
          <a:spcPct val="90000"/>
        </a:lnSpc>
        <a:spcBef>
          <a:spcPts val="338"/>
        </a:spcBef>
        <a:spcAft>
          <a:spcPct val="0"/>
        </a:spcAft>
        <a:buFont typeface="Arial" panose="020B0604020202020204" pitchFamily="34" charset="0"/>
        <a:buChar char="•"/>
        <a:defRPr sz="2160" kern="1200">
          <a:solidFill>
            <a:schemeClr val="bg1"/>
          </a:solidFill>
          <a:latin typeface="+mn-lt"/>
          <a:ea typeface="+mn-ea"/>
          <a:cs typeface="+mn-cs"/>
        </a:defRPr>
      </a:lvl3pPr>
      <a:lvl4pPr marL="1080135" indent="-154305" algn="l" defTabSz="617220" rtl="0" eaLnBrk="0" fontAlgn="base" hangingPunct="0">
        <a:lnSpc>
          <a:spcPct val="90000"/>
        </a:lnSpc>
        <a:spcBef>
          <a:spcPts val="338"/>
        </a:spcBef>
        <a:spcAft>
          <a:spcPct val="0"/>
        </a:spcAft>
        <a:buFont typeface="Arial" panose="020B0604020202020204" pitchFamily="34" charset="0"/>
        <a:buChar char="•"/>
        <a:defRPr sz="1800" kern="1200">
          <a:solidFill>
            <a:schemeClr val="bg1"/>
          </a:solidFill>
          <a:latin typeface="+mn-lt"/>
          <a:ea typeface="+mn-ea"/>
          <a:cs typeface="+mn-cs"/>
        </a:defRPr>
      </a:lvl4pPr>
      <a:lvl5pPr marL="1388745" indent="-154305" algn="l" defTabSz="617220" rtl="0" eaLnBrk="0" fontAlgn="base" hangingPunct="0">
        <a:lnSpc>
          <a:spcPct val="90000"/>
        </a:lnSpc>
        <a:spcBef>
          <a:spcPts val="338"/>
        </a:spcBef>
        <a:spcAft>
          <a:spcPct val="0"/>
        </a:spcAft>
        <a:buFont typeface="Arial" panose="020B0604020202020204" pitchFamily="34" charset="0"/>
        <a:buChar char="•"/>
        <a:defRPr sz="1440" kern="1200">
          <a:solidFill>
            <a:schemeClr val="bg1"/>
          </a:solidFill>
          <a:latin typeface="+mn-lt"/>
          <a:ea typeface="+mn-ea"/>
          <a:cs typeface="+mn-cs"/>
        </a:defRPr>
      </a:lvl5pPr>
      <a:lvl6pPr marL="1697355" indent="-154305" algn="l" defTabSz="617220" rtl="0" eaLnBrk="1" latinLnBrk="0" hangingPunct="1">
        <a:lnSpc>
          <a:spcPct val="90000"/>
        </a:lnSpc>
        <a:spcBef>
          <a:spcPts val="338"/>
        </a:spcBef>
        <a:buFont typeface="Arial" panose="020B0604020202020204" pitchFamily="34" charset="0"/>
        <a:buChar char="•"/>
        <a:defRPr sz="1215" kern="1200">
          <a:solidFill>
            <a:schemeClr val="tx1"/>
          </a:solidFill>
          <a:latin typeface="+mn-lt"/>
          <a:ea typeface="+mn-ea"/>
          <a:cs typeface="+mn-cs"/>
        </a:defRPr>
      </a:lvl6pPr>
      <a:lvl7pPr marL="2005965" indent="-154305" algn="l" defTabSz="617220" rtl="0" eaLnBrk="1" latinLnBrk="0" hangingPunct="1">
        <a:lnSpc>
          <a:spcPct val="90000"/>
        </a:lnSpc>
        <a:spcBef>
          <a:spcPts val="338"/>
        </a:spcBef>
        <a:buFont typeface="Arial" panose="020B0604020202020204" pitchFamily="34" charset="0"/>
        <a:buChar char="•"/>
        <a:defRPr sz="1215" kern="1200">
          <a:solidFill>
            <a:schemeClr val="tx1"/>
          </a:solidFill>
          <a:latin typeface="+mn-lt"/>
          <a:ea typeface="+mn-ea"/>
          <a:cs typeface="+mn-cs"/>
        </a:defRPr>
      </a:lvl7pPr>
      <a:lvl8pPr marL="2314575" indent="-154305" algn="l" defTabSz="617220" rtl="0" eaLnBrk="1" latinLnBrk="0" hangingPunct="1">
        <a:lnSpc>
          <a:spcPct val="90000"/>
        </a:lnSpc>
        <a:spcBef>
          <a:spcPts val="338"/>
        </a:spcBef>
        <a:buFont typeface="Arial" panose="020B0604020202020204" pitchFamily="34" charset="0"/>
        <a:buChar char="•"/>
        <a:defRPr sz="1215" kern="1200">
          <a:solidFill>
            <a:schemeClr val="tx1"/>
          </a:solidFill>
          <a:latin typeface="+mn-lt"/>
          <a:ea typeface="+mn-ea"/>
          <a:cs typeface="+mn-cs"/>
        </a:defRPr>
      </a:lvl8pPr>
      <a:lvl9pPr marL="2623185" indent="-154305" algn="l" defTabSz="617220" rtl="0" eaLnBrk="1" latinLnBrk="0" hangingPunct="1">
        <a:lnSpc>
          <a:spcPct val="90000"/>
        </a:lnSpc>
        <a:spcBef>
          <a:spcPts val="338"/>
        </a:spcBef>
        <a:buFont typeface="Arial" panose="020B0604020202020204" pitchFamily="34" charset="0"/>
        <a:buChar char="•"/>
        <a:defRPr sz="1215" kern="1200">
          <a:solidFill>
            <a:schemeClr val="tx1"/>
          </a:solidFill>
          <a:latin typeface="+mn-lt"/>
          <a:ea typeface="+mn-ea"/>
          <a:cs typeface="+mn-cs"/>
        </a:defRPr>
      </a:lvl9pPr>
    </p:bodyStyle>
    <p:otherStyle>
      <a:defPPr>
        <a:defRPr lang="en-US"/>
      </a:defPPr>
      <a:lvl1pPr marL="0" algn="l" defTabSz="617220" rtl="0" eaLnBrk="1" latinLnBrk="0" hangingPunct="1">
        <a:defRPr sz="1215" kern="1200">
          <a:solidFill>
            <a:schemeClr val="tx1"/>
          </a:solidFill>
          <a:latin typeface="+mn-lt"/>
          <a:ea typeface="+mn-ea"/>
          <a:cs typeface="+mn-cs"/>
        </a:defRPr>
      </a:lvl1pPr>
      <a:lvl2pPr marL="308610" algn="l" defTabSz="617220" rtl="0" eaLnBrk="1" latinLnBrk="0" hangingPunct="1">
        <a:defRPr sz="1215" kern="1200">
          <a:solidFill>
            <a:schemeClr val="tx1"/>
          </a:solidFill>
          <a:latin typeface="+mn-lt"/>
          <a:ea typeface="+mn-ea"/>
          <a:cs typeface="+mn-cs"/>
        </a:defRPr>
      </a:lvl2pPr>
      <a:lvl3pPr marL="617220" algn="l" defTabSz="617220" rtl="0" eaLnBrk="1" latinLnBrk="0" hangingPunct="1">
        <a:defRPr sz="1215" kern="1200">
          <a:solidFill>
            <a:schemeClr val="tx1"/>
          </a:solidFill>
          <a:latin typeface="+mn-lt"/>
          <a:ea typeface="+mn-ea"/>
          <a:cs typeface="+mn-cs"/>
        </a:defRPr>
      </a:lvl3pPr>
      <a:lvl4pPr marL="925830" algn="l" defTabSz="617220" rtl="0" eaLnBrk="1" latinLnBrk="0" hangingPunct="1">
        <a:defRPr sz="1215" kern="1200">
          <a:solidFill>
            <a:schemeClr val="tx1"/>
          </a:solidFill>
          <a:latin typeface="+mn-lt"/>
          <a:ea typeface="+mn-ea"/>
          <a:cs typeface="+mn-cs"/>
        </a:defRPr>
      </a:lvl4pPr>
      <a:lvl5pPr marL="1234440" algn="l" defTabSz="617220" rtl="0" eaLnBrk="1" latinLnBrk="0" hangingPunct="1">
        <a:defRPr sz="1215" kern="1200">
          <a:solidFill>
            <a:schemeClr val="tx1"/>
          </a:solidFill>
          <a:latin typeface="+mn-lt"/>
          <a:ea typeface="+mn-ea"/>
          <a:cs typeface="+mn-cs"/>
        </a:defRPr>
      </a:lvl5pPr>
      <a:lvl6pPr marL="1543050" algn="l" defTabSz="617220" rtl="0" eaLnBrk="1" latinLnBrk="0" hangingPunct="1">
        <a:defRPr sz="1215" kern="1200">
          <a:solidFill>
            <a:schemeClr val="tx1"/>
          </a:solidFill>
          <a:latin typeface="+mn-lt"/>
          <a:ea typeface="+mn-ea"/>
          <a:cs typeface="+mn-cs"/>
        </a:defRPr>
      </a:lvl6pPr>
      <a:lvl7pPr marL="1851660" algn="l" defTabSz="617220" rtl="0" eaLnBrk="1" latinLnBrk="0" hangingPunct="1">
        <a:defRPr sz="1215" kern="1200">
          <a:solidFill>
            <a:schemeClr val="tx1"/>
          </a:solidFill>
          <a:latin typeface="+mn-lt"/>
          <a:ea typeface="+mn-ea"/>
          <a:cs typeface="+mn-cs"/>
        </a:defRPr>
      </a:lvl7pPr>
      <a:lvl8pPr marL="2160270" algn="l" defTabSz="617220" rtl="0" eaLnBrk="1" latinLnBrk="0" hangingPunct="1">
        <a:defRPr sz="1215" kern="1200">
          <a:solidFill>
            <a:schemeClr val="tx1"/>
          </a:solidFill>
          <a:latin typeface="+mn-lt"/>
          <a:ea typeface="+mn-ea"/>
          <a:cs typeface="+mn-cs"/>
        </a:defRPr>
      </a:lvl8pPr>
      <a:lvl9pPr marL="2468880" algn="l" defTabSz="617220" rtl="0" eaLnBrk="1" latinLnBrk="0" hangingPunct="1">
        <a:defRPr sz="12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canada.constructconnect.com/dcn/canadian-construction-tenders/ontario"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2.gif"/><Relationship Id="rId7" Type="http://schemas.openxmlformats.org/officeDocument/2006/relationships/diagramQuickStyle" Target="../diagrams/quickStyle1.xm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13.jpeg"/><Relationship Id="rId9" Type="http://schemas.microsoft.com/office/2007/relationships/diagramDrawing" Target="../diagrams/drawin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CA" dirty="0"/>
              <a:t>Module 6</a:t>
            </a:r>
            <a:br>
              <a:rPr lang="en-CA" dirty="0"/>
            </a:br>
            <a:r>
              <a:rPr lang="en-CA" dirty="0"/>
              <a:t>Conduct procurement (Part 1)</a:t>
            </a:r>
          </a:p>
        </p:txBody>
      </p:sp>
      <p:sp>
        <p:nvSpPr>
          <p:cNvPr id="3" name="Subtitle 2"/>
          <p:cNvSpPr>
            <a:spLocks noGrp="1"/>
          </p:cNvSpPr>
          <p:nvPr>
            <p:ph type="subTitle" idx="1"/>
          </p:nvPr>
        </p:nvSpPr>
        <p:spPr/>
        <p:txBody>
          <a:bodyPr/>
          <a:lstStyle/>
          <a:p>
            <a:r>
              <a:rPr lang="en-CA" dirty="0" err="1"/>
              <a:t>Mgmt</a:t>
            </a:r>
            <a:r>
              <a:rPr lang="en-CA" dirty="0"/>
              <a:t> 6063 – Project Procurement</a:t>
            </a:r>
          </a:p>
        </p:txBody>
      </p:sp>
    </p:spTree>
    <p:extLst>
      <p:ext uri="{BB962C8B-B14F-4D97-AF65-F5344CB8AC3E}">
        <p14:creationId xmlns:p14="http://schemas.microsoft.com/office/powerpoint/2010/main" val="4265687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F7BFE-DCD4-47C2-AC31-2B382F3B196A}"/>
              </a:ext>
            </a:extLst>
          </p:cNvPr>
          <p:cNvSpPr>
            <a:spLocks noGrp="1"/>
          </p:cNvSpPr>
          <p:nvPr>
            <p:ph type="title"/>
          </p:nvPr>
        </p:nvSpPr>
        <p:spPr/>
        <p:txBody>
          <a:bodyPr/>
          <a:lstStyle/>
          <a:p>
            <a:r>
              <a:rPr lang="en-CA" dirty="0"/>
              <a:t>Bidder conferences</a:t>
            </a:r>
          </a:p>
        </p:txBody>
      </p:sp>
      <p:sp>
        <p:nvSpPr>
          <p:cNvPr id="3" name="Content Placeholder 2">
            <a:extLst>
              <a:ext uri="{FF2B5EF4-FFF2-40B4-BE49-F238E27FC236}">
                <a16:creationId xmlns:a16="http://schemas.microsoft.com/office/drawing/2014/main" id="{78D24C5E-695E-4943-AA78-08F30B5AD7CB}"/>
              </a:ext>
            </a:extLst>
          </p:cNvPr>
          <p:cNvSpPr>
            <a:spLocks noGrp="1"/>
          </p:cNvSpPr>
          <p:nvPr>
            <p:ph idx="1"/>
          </p:nvPr>
        </p:nvSpPr>
        <p:spPr>
          <a:xfrm>
            <a:off x="494522" y="1380931"/>
            <a:ext cx="8406882" cy="5243804"/>
          </a:xfrm>
        </p:spPr>
        <p:txBody>
          <a:bodyPr>
            <a:normAutofit/>
          </a:bodyPr>
          <a:lstStyle/>
          <a:p>
            <a:r>
              <a:rPr lang="en-US" dirty="0"/>
              <a:t>Bidder conferences are used so that </a:t>
            </a:r>
            <a:r>
              <a:rPr lang="en-US" u="sng" dirty="0"/>
              <a:t>no single bidder has more knowledge than others. </a:t>
            </a:r>
          </a:p>
          <a:p>
            <a:r>
              <a:rPr lang="en-US" dirty="0"/>
              <a:t>If a potential bidder has a question concerning the solicitation package, then it must wait for the bidders’ conference to ask the question so that </a:t>
            </a:r>
            <a:r>
              <a:rPr lang="en-US" u="sng" dirty="0"/>
              <a:t>all bidders will be privileged to the same information</a:t>
            </a:r>
            <a:r>
              <a:rPr lang="en-US" dirty="0"/>
              <a:t>. </a:t>
            </a:r>
          </a:p>
          <a:p>
            <a:r>
              <a:rPr lang="en-US" dirty="0"/>
              <a:t>Some companies do not use bidder conferences and allow bidders to </a:t>
            </a:r>
            <a:r>
              <a:rPr lang="en-US" u="sng" dirty="0"/>
              <a:t>send in questions</a:t>
            </a:r>
            <a:r>
              <a:rPr lang="en-US" dirty="0"/>
              <a:t>.  The answer to each question is provided to all bidders.</a:t>
            </a:r>
          </a:p>
          <a:p>
            <a:r>
              <a:rPr lang="en-US" dirty="0"/>
              <a:t>Bidder conferences are also held as part of </a:t>
            </a:r>
            <a:r>
              <a:rPr lang="en-US" u="sng" dirty="0"/>
              <a:t>debriefing sessions </a:t>
            </a:r>
            <a:r>
              <a:rPr lang="en-US" dirty="0"/>
              <a:t>whereby the bidders are informed as to why they did not win the contract. </a:t>
            </a:r>
            <a:endParaRPr lang="en-CA" dirty="0"/>
          </a:p>
        </p:txBody>
      </p:sp>
      <p:sp>
        <p:nvSpPr>
          <p:cNvPr id="4" name="Slide Number Placeholder 3">
            <a:extLst>
              <a:ext uri="{FF2B5EF4-FFF2-40B4-BE49-F238E27FC236}">
                <a16:creationId xmlns:a16="http://schemas.microsoft.com/office/drawing/2014/main" id="{F395A186-9181-4F97-B38F-7E25448D0B57}"/>
              </a:ext>
            </a:extLst>
          </p:cNvPr>
          <p:cNvSpPr>
            <a:spLocks noGrp="1"/>
          </p:cNvSpPr>
          <p:nvPr>
            <p:ph type="sldNum" sz="quarter" idx="12"/>
          </p:nvPr>
        </p:nvSpPr>
        <p:spPr/>
        <p:txBody>
          <a:bodyPr/>
          <a:lstStyle/>
          <a:p>
            <a:fld id="{5771F767-0FB1-44C9-A6CF-166E2F908689}" type="slidenum">
              <a:rPr lang="en-US" smtClean="0"/>
              <a:pPr/>
              <a:t>10</a:t>
            </a:fld>
            <a:endParaRPr lang="en-US" dirty="0"/>
          </a:p>
        </p:txBody>
      </p:sp>
    </p:spTree>
    <p:extLst>
      <p:ext uri="{BB962C8B-B14F-4D97-AF65-F5344CB8AC3E}">
        <p14:creationId xmlns:p14="http://schemas.microsoft.com/office/powerpoint/2010/main" val="33376458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FCABD-662A-459B-AFB7-EA5D44FFC504}"/>
              </a:ext>
            </a:extLst>
          </p:cNvPr>
          <p:cNvSpPr>
            <a:spLocks noGrp="1"/>
          </p:cNvSpPr>
          <p:nvPr>
            <p:ph type="title"/>
          </p:nvPr>
        </p:nvSpPr>
        <p:spPr>
          <a:xfrm>
            <a:off x="1237673" y="449755"/>
            <a:ext cx="7906327" cy="781095"/>
          </a:xfrm>
        </p:spPr>
        <p:txBody>
          <a:bodyPr>
            <a:normAutofit fontScale="90000"/>
          </a:bodyPr>
          <a:lstStyle/>
          <a:p>
            <a:r>
              <a:rPr lang="en-CA" dirty="0"/>
              <a:t>conduct procurement</a:t>
            </a:r>
            <a:br>
              <a:rPr lang="en-CA" dirty="0"/>
            </a:br>
            <a:r>
              <a:rPr lang="en-CA" dirty="0"/>
              <a:t>tools and techniques</a:t>
            </a:r>
            <a:endParaRPr lang="en-CA" sz="2200" dirty="0"/>
          </a:p>
        </p:txBody>
      </p:sp>
      <p:sp>
        <p:nvSpPr>
          <p:cNvPr id="7" name="Slide Number Placeholder 6">
            <a:extLst>
              <a:ext uri="{FF2B5EF4-FFF2-40B4-BE49-F238E27FC236}">
                <a16:creationId xmlns:a16="http://schemas.microsoft.com/office/drawing/2014/main" id="{101708DD-8BB9-452A-85D9-6A89353DB035}"/>
              </a:ext>
            </a:extLst>
          </p:cNvPr>
          <p:cNvSpPr>
            <a:spLocks noGrp="1"/>
          </p:cNvSpPr>
          <p:nvPr>
            <p:ph type="sldNum" sz="quarter" idx="12"/>
          </p:nvPr>
        </p:nvSpPr>
        <p:spPr/>
        <p:txBody>
          <a:bodyPr/>
          <a:lstStyle/>
          <a:p>
            <a:fld id="{5771F767-0FB1-44C9-A6CF-166E2F908689}" type="slidenum">
              <a:rPr lang="en-US" smtClean="0"/>
              <a:pPr/>
              <a:t>11</a:t>
            </a:fld>
            <a:endParaRPr lang="en-US" dirty="0"/>
          </a:p>
        </p:txBody>
      </p:sp>
      <p:sp>
        <p:nvSpPr>
          <p:cNvPr id="10" name="TextBox 9">
            <a:extLst>
              <a:ext uri="{FF2B5EF4-FFF2-40B4-BE49-F238E27FC236}">
                <a16:creationId xmlns:a16="http://schemas.microsoft.com/office/drawing/2014/main" id="{2392B6A6-A56C-4551-8382-AE0D3F98F80A}"/>
              </a:ext>
            </a:extLst>
          </p:cNvPr>
          <p:cNvSpPr txBox="1"/>
          <p:nvPr/>
        </p:nvSpPr>
        <p:spPr>
          <a:xfrm>
            <a:off x="3443770" y="1382486"/>
            <a:ext cx="5522677" cy="1977464"/>
          </a:xfrm>
          <a:prstGeom prst="rect">
            <a:avLst/>
          </a:prstGeom>
          <a:noFill/>
        </p:spPr>
        <p:txBody>
          <a:bodyPr wrap="square" rtlCol="0">
            <a:spAutoFit/>
          </a:bodyPr>
          <a:lstStyle/>
          <a:p>
            <a:pPr>
              <a:spcAft>
                <a:spcPts val="500"/>
              </a:spcAft>
            </a:pPr>
            <a:r>
              <a:rPr lang="en-US" sz="2200" b="1" dirty="0"/>
              <a:t>Proposal evaluation</a:t>
            </a:r>
          </a:p>
          <a:p>
            <a:pPr>
              <a:spcAft>
                <a:spcPts val="500"/>
              </a:spcAft>
            </a:pPr>
            <a:r>
              <a:rPr lang="en-US" sz="2200" dirty="0"/>
              <a:t>Evaluate in terms of bid document requirements (we will explore in Module 7)</a:t>
            </a:r>
          </a:p>
          <a:p>
            <a:pPr>
              <a:spcAft>
                <a:spcPts val="500"/>
              </a:spcAft>
            </a:pPr>
            <a:r>
              <a:rPr lang="en-US" sz="2200" b="1" dirty="0"/>
              <a:t>Negotiation</a:t>
            </a:r>
          </a:p>
          <a:p>
            <a:pPr>
              <a:spcAft>
                <a:spcPts val="500"/>
              </a:spcAft>
            </a:pPr>
            <a:r>
              <a:rPr lang="en-US" sz="2200" dirty="0"/>
              <a:t>We will explore in Module 10</a:t>
            </a:r>
            <a:endParaRPr lang="en-CA" sz="2200" dirty="0"/>
          </a:p>
        </p:txBody>
      </p:sp>
      <p:pic>
        <p:nvPicPr>
          <p:cNvPr id="8" name="Picture 7">
            <a:extLst>
              <a:ext uri="{FF2B5EF4-FFF2-40B4-BE49-F238E27FC236}">
                <a16:creationId xmlns:a16="http://schemas.microsoft.com/office/drawing/2014/main" id="{741F7102-30A1-4E4B-B2D2-65F74A736DC4}"/>
              </a:ext>
            </a:extLst>
          </p:cNvPr>
          <p:cNvPicPr>
            <a:picLocks noChangeAspect="1"/>
          </p:cNvPicPr>
          <p:nvPr/>
        </p:nvPicPr>
        <p:blipFill rotWithShape="1">
          <a:blip r:embed="rId3"/>
          <a:srcRect l="33866" t="-430" r="35386" b="63471"/>
          <a:stretch/>
        </p:blipFill>
        <p:spPr>
          <a:xfrm>
            <a:off x="420182" y="1449736"/>
            <a:ext cx="2593975" cy="2267332"/>
          </a:xfrm>
          <a:prstGeom prst="rect">
            <a:avLst/>
          </a:prstGeom>
        </p:spPr>
      </p:pic>
      <p:cxnSp>
        <p:nvCxnSpPr>
          <p:cNvPr id="9" name="Straight Connector 8">
            <a:extLst>
              <a:ext uri="{FF2B5EF4-FFF2-40B4-BE49-F238E27FC236}">
                <a16:creationId xmlns:a16="http://schemas.microsoft.com/office/drawing/2014/main" id="{CE6AC8C1-5B3F-4018-8B02-77CC7C43443A}"/>
              </a:ext>
            </a:extLst>
          </p:cNvPr>
          <p:cNvCxnSpPr>
            <a:cxnSpLocks/>
          </p:cNvCxnSpPr>
          <p:nvPr/>
        </p:nvCxnSpPr>
        <p:spPr>
          <a:xfrm flipV="1">
            <a:off x="2339340" y="1615738"/>
            <a:ext cx="1104430" cy="127224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B672569-9E84-4735-9E32-6179DC44DB31}"/>
              </a:ext>
            </a:extLst>
          </p:cNvPr>
          <p:cNvCxnSpPr>
            <a:cxnSpLocks/>
          </p:cNvCxnSpPr>
          <p:nvPr/>
        </p:nvCxnSpPr>
        <p:spPr>
          <a:xfrm flipV="1">
            <a:off x="1775460" y="3101340"/>
            <a:ext cx="1668310" cy="19812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F723452B-FBF7-49F1-B815-C1EB0ABE2F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52809" y="3498051"/>
            <a:ext cx="3609991" cy="28252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1528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rrow: Right 2">
            <a:extLst>
              <a:ext uri="{FF2B5EF4-FFF2-40B4-BE49-F238E27FC236}">
                <a16:creationId xmlns:a16="http://schemas.microsoft.com/office/drawing/2014/main" id="{7CD9D9DA-DD6E-48CD-A042-A18FE351C98D}"/>
              </a:ext>
            </a:extLst>
          </p:cNvPr>
          <p:cNvSpPr/>
          <p:nvPr/>
        </p:nvSpPr>
        <p:spPr>
          <a:xfrm>
            <a:off x="2792086" y="5073550"/>
            <a:ext cx="3378866" cy="1018820"/>
          </a:xfrm>
          <a:prstGeom prst="rightArrow">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7A7FCABD-662A-459B-AFB7-EA5D44FFC504}"/>
              </a:ext>
            </a:extLst>
          </p:cNvPr>
          <p:cNvSpPr>
            <a:spLocks noGrp="1"/>
          </p:cNvSpPr>
          <p:nvPr>
            <p:ph type="title"/>
          </p:nvPr>
        </p:nvSpPr>
        <p:spPr>
          <a:xfrm>
            <a:off x="4034449" y="380573"/>
            <a:ext cx="5109551" cy="781095"/>
          </a:xfrm>
        </p:spPr>
        <p:txBody>
          <a:bodyPr>
            <a:normAutofit fontScale="90000"/>
          </a:bodyPr>
          <a:lstStyle/>
          <a:p>
            <a:r>
              <a:rPr lang="en-CA" dirty="0"/>
              <a:t>conduct procurement </a:t>
            </a:r>
            <a:br>
              <a:rPr lang="en-CA" dirty="0"/>
            </a:br>
            <a:r>
              <a:rPr lang="en-CA" dirty="0"/>
              <a:t>outputs</a:t>
            </a:r>
            <a:endParaRPr lang="en-CA" sz="2200" dirty="0"/>
          </a:p>
        </p:txBody>
      </p:sp>
      <p:sp>
        <p:nvSpPr>
          <p:cNvPr id="7" name="Slide Number Placeholder 6">
            <a:extLst>
              <a:ext uri="{FF2B5EF4-FFF2-40B4-BE49-F238E27FC236}">
                <a16:creationId xmlns:a16="http://schemas.microsoft.com/office/drawing/2014/main" id="{101708DD-8BB9-452A-85D9-6A89353DB035}"/>
              </a:ext>
            </a:extLst>
          </p:cNvPr>
          <p:cNvSpPr>
            <a:spLocks noGrp="1"/>
          </p:cNvSpPr>
          <p:nvPr>
            <p:ph type="sldNum" sz="quarter" idx="12"/>
          </p:nvPr>
        </p:nvSpPr>
        <p:spPr/>
        <p:txBody>
          <a:bodyPr/>
          <a:lstStyle/>
          <a:p>
            <a:fld id="{5771F767-0FB1-44C9-A6CF-166E2F908689}" type="slidenum">
              <a:rPr lang="en-US" smtClean="0"/>
              <a:pPr/>
              <a:t>12</a:t>
            </a:fld>
            <a:endParaRPr lang="en-US" dirty="0"/>
          </a:p>
        </p:txBody>
      </p:sp>
      <p:pic>
        <p:nvPicPr>
          <p:cNvPr id="8" name="Picture 2" descr="https://i2.wp.com/www.projectengineer.net/wp-content/uploads/2017/02/pmbok-knowledge-area-project-procurement-management.png">
            <a:extLst>
              <a:ext uri="{FF2B5EF4-FFF2-40B4-BE49-F238E27FC236}">
                <a16:creationId xmlns:a16="http://schemas.microsoft.com/office/drawing/2014/main" id="{19C24F7F-2E63-4DE4-B903-D801B4A7C14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675" t="14182" r="34300" b="13515"/>
          <a:stretch/>
        </p:blipFill>
        <p:spPr bwMode="auto">
          <a:xfrm>
            <a:off x="1093171" y="771121"/>
            <a:ext cx="2883235" cy="590580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4A02015E-A0F7-45C6-B589-2D7182562354}"/>
              </a:ext>
            </a:extLst>
          </p:cNvPr>
          <p:cNvPicPr>
            <a:picLocks noChangeAspect="1"/>
          </p:cNvPicPr>
          <p:nvPr/>
        </p:nvPicPr>
        <p:blipFill rotWithShape="1">
          <a:blip r:embed="rId4"/>
          <a:srcRect l="66672" t="-430" r="2673" b="93"/>
          <a:stretch/>
        </p:blipFill>
        <p:spPr>
          <a:xfrm>
            <a:off x="6228995" y="787268"/>
            <a:ext cx="2524388" cy="6008587"/>
          </a:xfrm>
          <a:prstGeom prst="rect">
            <a:avLst/>
          </a:prstGeom>
        </p:spPr>
      </p:pic>
      <p:sp>
        <p:nvSpPr>
          <p:cNvPr id="9" name="Rectangle: Rounded Corners 8">
            <a:extLst>
              <a:ext uri="{FF2B5EF4-FFF2-40B4-BE49-F238E27FC236}">
                <a16:creationId xmlns:a16="http://schemas.microsoft.com/office/drawing/2014/main" id="{02F8F00C-8C28-48AE-838B-5A71C504F9F3}"/>
              </a:ext>
            </a:extLst>
          </p:cNvPr>
          <p:cNvSpPr/>
          <p:nvPr/>
        </p:nvSpPr>
        <p:spPr>
          <a:xfrm>
            <a:off x="1093170" y="4589175"/>
            <a:ext cx="2795249" cy="2006934"/>
          </a:xfrm>
          <a:prstGeom prst="roundRect">
            <a:avLst>
              <a:gd name="adj" fmla="val 8740"/>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635526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92A189C5-F2CA-42C1-A093-69F2DE193E24}"/>
              </a:ext>
            </a:extLst>
          </p:cNvPr>
          <p:cNvPicPr>
            <a:picLocks noChangeAspect="1"/>
          </p:cNvPicPr>
          <p:nvPr/>
        </p:nvPicPr>
        <p:blipFill rotWithShape="1">
          <a:blip r:embed="rId3"/>
          <a:srcRect l="66672" t="-430" r="2673" b="93"/>
          <a:stretch/>
        </p:blipFill>
        <p:spPr>
          <a:xfrm>
            <a:off x="878049" y="840302"/>
            <a:ext cx="2524388" cy="6008587"/>
          </a:xfrm>
          <a:prstGeom prst="rect">
            <a:avLst/>
          </a:prstGeom>
        </p:spPr>
      </p:pic>
      <p:sp>
        <p:nvSpPr>
          <p:cNvPr id="2" name="Title 1">
            <a:extLst>
              <a:ext uri="{FF2B5EF4-FFF2-40B4-BE49-F238E27FC236}">
                <a16:creationId xmlns:a16="http://schemas.microsoft.com/office/drawing/2014/main" id="{7A7FCABD-662A-459B-AFB7-EA5D44FFC504}"/>
              </a:ext>
            </a:extLst>
          </p:cNvPr>
          <p:cNvSpPr>
            <a:spLocks noGrp="1"/>
          </p:cNvSpPr>
          <p:nvPr>
            <p:ph type="title"/>
          </p:nvPr>
        </p:nvSpPr>
        <p:spPr>
          <a:xfrm>
            <a:off x="3579065" y="473188"/>
            <a:ext cx="5921406" cy="781095"/>
          </a:xfrm>
        </p:spPr>
        <p:txBody>
          <a:bodyPr>
            <a:normAutofit fontScale="90000"/>
          </a:bodyPr>
          <a:lstStyle/>
          <a:p>
            <a:r>
              <a:rPr lang="en-CA" dirty="0"/>
              <a:t>conduct procurement</a:t>
            </a:r>
            <a:br>
              <a:rPr lang="en-CA" dirty="0"/>
            </a:br>
            <a:r>
              <a:rPr lang="en-CA" dirty="0"/>
              <a:t>outputs</a:t>
            </a:r>
            <a:endParaRPr lang="en-CA" sz="2200" dirty="0"/>
          </a:p>
        </p:txBody>
      </p:sp>
      <p:sp>
        <p:nvSpPr>
          <p:cNvPr id="7" name="Slide Number Placeholder 6">
            <a:extLst>
              <a:ext uri="{FF2B5EF4-FFF2-40B4-BE49-F238E27FC236}">
                <a16:creationId xmlns:a16="http://schemas.microsoft.com/office/drawing/2014/main" id="{101708DD-8BB9-452A-85D9-6A89353DB035}"/>
              </a:ext>
            </a:extLst>
          </p:cNvPr>
          <p:cNvSpPr>
            <a:spLocks noGrp="1"/>
          </p:cNvSpPr>
          <p:nvPr>
            <p:ph type="sldNum" sz="quarter" idx="12"/>
          </p:nvPr>
        </p:nvSpPr>
        <p:spPr/>
        <p:txBody>
          <a:bodyPr/>
          <a:lstStyle/>
          <a:p>
            <a:fld id="{5771F767-0FB1-44C9-A6CF-166E2F908689}" type="slidenum">
              <a:rPr lang="en-US" smtClean="0"/>
              <a:pPr/>
              <a:t>13</a:t>
            </a:fld>
            <a:endParaRPr lang="en-US" dirty="0"/>
          </a:p>
        </p:txBody>
      </p:sp>
      <p:sp>
        <p:nvSpPr>
          <p:cNvPr id="10" name="TextBox 9">
            <a:extLst>
              <a:ext uri="{FF2B5EF4-FFF2-40B4-BE49-F238E27FC236}">
                <a16:creationId xmlns:a16="http://schemas.microsoft.com/office/drawing/2014/main" id="{2392B6A6-A56C-4551-8382-AE0D3F98F80A}"/>
              </a:ext>
            </a:extLst>
          </p:cNvPr>
          <p:cNvSpPr txBox="1"/>
          <p:nvPr/>
        </p:nvSpPr>
        <p:spPr>
          <a:xfrm>
            <a:off x="3609455" y="1263127"/>
            <a:ext cx="5052159" cy="2993127"/>
          </a:xfrm>
          <a:prstGeom prst="rect">
            <a:avLst/>
          </a:prstGeom>
          <a:noFill/>
        </p:spPr>
        <p:txBody>
          <a:bodyPr wrap="square" rtlCol="0">
            <a:spAutoFit/>
          </a:bodyPr>
          <a:lstStyle/>
          <a:p>
            <a:pPr>
              <a:spcAft>
                <a:spcPts val="500"/>
              </a:spcAft>
            </a:pPr>
            <a:r>
              <a:rPr lang="en-US" sz="2200" b="1" dirty="0"/>
              <a:t>Selected sellers</a:t>
            </a:r>
          </a:p>
          <a:p>
            <a:pPr>
              <a:spcAft>
                <a:spcPts val="500"/>
              </a:spcAft>
            </a:pPr>
            <a:r>
              <a:rPr lang="en-US" sz="2200" dirty="0"/>
              <a:t>Woohoo!  We’ve decided which seller to use for our procurement needs (we will explore in Module 7)</a:t>
            </a:r>
          </a:p>
          <a:p>
            <a:pPr>
              <a:spcAft>
                <a:spcPts val="500"/>
              </a:spcAft>
            </a:pPr>
            <a:r>
              <a:rPr lang="en-US" sz="2200" b="1" dirty="0"/>
              <a:t>Agreements</a:t>
            </a:r>
          </a:p>
          <a:p>
            <a:pPr>
              <a:spcAft>
                <a:spcPts val="500"/>
              </a:spcAft>
            </a:pPr>
            <a:r>
              <a:rPr lang="en-US" sz="2200" dirty="0"/>
              <a:t>The legal document in place that obligates the seller to provide the specified products, services, or results.</a:t>
            </a:r>
            <a:endParaRPr lang="en-CA" sz="2200" dirty="0"/>
          </a:p>
        </p:txBody>
      </p:sp>
      <p:cxnSp>
        <p:nvCxnSpPr>
          <p:cNvPr id="9" name="Straight Connector 8">
            <a:extLst>
              <a:ext uri="{FF2B5EF4-FFF2-40B4-BE49-F238E27FC236}">
                <a16:creationId xmlns:a16="http://schemas.microsoft.com/office/drawing/2014/main" id="{CE6AC8C1-5B3F-4018-8B02-77CC7C43443A}"/>
              </a:ext>
            </a:extLst>
          </p:cNvPr>
          <p:cNvCxnSpPr>
            <a:cxnSpLocks/>
          </p:cNvCxnSpPr>
          <p:nvPr/>
        </p:nvCxnSpPr>
        <p:spPr>
          <a:xfrm>
            <a:off x="2414726" y="1500326"/>
            <a:ext cx="1164339"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B672569-9E84-4735-9E32-6179DC44DB31}"/>
              </a:ext>
            </a:extLst>
          </p:cNvPr>
          <p:cNvCxnSpPr>
            <a:cxnSpLocks/>
          </p:cNvCxnSpPr>
          <p:nvPr/>
        </p:nvCxnSpPr>
        <p:spPr>
          <a:xfrm>
            <a:off x="2140243" y="1746370"/>
            <a:ext cx="1469212" cy="1192773"/>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74502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74463-509E-4BB2-A050-26F154AC097E}"/>
              </a:ext>
            </a:extLst>
          </p:cNvPr>
          <p:cNvSpPr>
            <a:spLocks noGrp="1"/>
          </p:cNvSpPr>
          <p:nvPr>
            <p:ph type="title"/>
          </p:nvPr>
        </p:nvSpPr>
        <p:spPr/>
        <p:txBody>
          <a:bodyPr/>
          <a:lstStyle/>
          <a:p>
            <a:r>
              <a:rPr lang="en-CA" dirty="0"/>
              <a:t>Agreements and contracts</a:t>
            </a:r>
          </a:p>
        </p:txBody>
      </p:sp>
      <p:sp>
        <p:nvSpPr>
          <p:cNvPr id="3" name="Content Placeholder 2">
            <a:extLst>
              <a:ext uri="{FF2B5EF4-FFF2-40B4-BE49-F238E27FC236}">
                <a16:creationId xmlns:a16="http://schemas.microsoft.com/office/drawing/2014/main" id="{809E4E0E-4DD5-4676-AB8F-FD141BE7D820}"/>
              </a:ext>
            </a:extLst>
          </p:cNvPr>
          <p:cNvSpPr>
            <a:spLocks noGrp="1"/>
          </p:cNvSpPr>
          <p:nvPr>
            <p:ph idx="1"/>
          </p:nvPr>
        </p:nvSpPr>
        <p:spPr>
          <a:xfrm>
            <a:off x="706485" y="2001514"/>
            <a:ext cx="7989752" cy="4701529"/>
          </a:xfrm>
        </p:spPr>
        <p:txBody>
          <a:bodyPr>
            <a:normAutofit lnSpcReduction="10000"/>
          </a:bodyPr>
          <a:lstStyle/>
          <a:p>
            <a:pPr marL="0" indent="0">
              <a:lnSpc>
                <a:spcPct val="110000"/>
              </a:lnSpc>
              <a:buNone/>
            </a:pPr>
            <a:r>
              <a:rPr lang="en-CA" dirty="0"/>
              <a:t>Purpose of contract:</a:t>
            </a:r>
          </a:p>
          <a:p>
            <a:pPr>
              <a:lnSpc>
                <a:spcPct val="110000"/>
              </a:lnSpc>
            </a:pPr>
            <a:r>
              <a:rPr lang="en-US" dirty="0"/>
              <a:t>Legally binding</a:t>
            </a:r>
          </a:p>
          <a:p>
            <a:pPr>
              <a:lnSpc>
                <a:spcPct val="110000"/>
              </a:lnSpc>
            </a:pPr>
            <a:r>
              <a:rPr lang="en-US" dirty="0"/>
              <a:t>Transfer of risk </a:t>
            </a:r>
          </a:p>
          <a:p>
            <a:pPr>
              <a:lnSpc>
                <a:spcPct val="110000"/>
              </a:lnSpc>
            </a:pPr>
            <a:r>
              <a:rPr lang="en-US" dirty="0"/>
              <a:t>Mitigate risk</a:t>
            </a:r>
          </a:p>
          <a:p>
            <a:pPr>
              <a:lnSpc>
                <a:spcPct val="110000"/>
              </a:lnSpc>
            </a:pPr>
            <a:r>
              <a:rPr lang="en-US" dirty="0"/>
              <a:t>Communicate intent</a:t>
            </a:r>
          </a:p>
          <a:p>
            <a:pPr>
              <a:lnSpc>
                <a:spcPct val="110000"/>
              </a:lnSpc>
            </a:pPr>
            <a:r>
              <a:rPr lang="en-US" dirty="0"/>
              <a:t>Terms and conditions</a:t>
            </a:r>
          </a:p>
          <a:p>
            <a:pPr marL="0" indent="0">
              <a:lnSpc>
                <a:spcPct val="110000"/>
              </a:lnSpc>
              <a:buNone/>
            </a:pPr>
            <a:r>
              <a:rPr lang="en-US" dirty="0"/>
              <a:t>Introduction to main types of contracts:</a:t>
            </a:r>
          </a:p>
          <a:p>
            <a:pPr>
              <a:lnSpc>
                <a:spcPct val="110000"/>
              </a:lnSpc>
            </a:pPr>
            <a:r>
              <a:rPr lang="en-US" dirty="0"/>
              <a:t>Fixed price contracts</a:t>
            </a:r>
          </a:p>
          <a:p>
            <a:pPr>
              <a:lnSpc>
                <a:spcPct val="110000"/>
              </a:lnSpc>
            </a:pPr>
            <a:r>
              <a:rPr lang="en-US" dirty="0"/>
              <a:t>Cost reimbursable contracts</a:t>
            </a:r>
          </a:p>
          <a:p>
            <a:pPr>
              <a:lnSpc>
                <a:spcPct val="110000"/>
              </a:lnSpc>
            </a:pPr>
            <a:r>
              <a:rPr lang="en-US" dirty="0"/>
              <a:t>Time and materials contracts</a:t>
            </a:r>
          </a:p>
          <a:p>
            <a:pPr marL="0" indent="0">
              <a:buNone/>
            </a:pPr>
            <a:endParaRPr lang="en-US" dirty="0"/>
          </a:p>
          <a:p>
            <a:pPr marL="0" indent="0">
              <a:buNone/>
            </a:pPr>
            <a:endParaRPr lang="en-US" dirty="0"/>
          </a:p>
          <a:p>
            <a:pPr marL="0" indent="0">
              <a:buNone/>
            </a:pPr>
            <a:endParaRPr lang="en-CA" dirty="0"/>
          </a:p>
          <a:p>
            <a:pPr marL="0" indent="0">
              <a:buNone/>
            </a:pPr>
            <a:endParaRPr lang="en-CA" dirty="0"/>
          </a:p>
        </p:txBody>
      </p:sp>
      <p:sp>
        <p:nvSpPr>
          <p:cNvPr id="4" name="Slide Number Placeholder 3">
            <a:extLst>
              <a:ext uri="{FF2B5EF4-FFF2-40B4-BE49-F238E27FC236}">
                <a16:creationId xmlns:a16="http://schemas.microsoft.com/office/drawing/2014/main" id="{E61CE5AF-8094-45E0-ADDB-EEF37C39017E}"/>
              </a:ext>
            </a:extLst>
          </p:cNvPr>
          <p:cNvSpPr>
            <a:spLocks noGrp="1"/>
          </p:cNvSpPr>
          <p:nvPr>
            <p:ph type="sldNum" sz="quarter" idx="12"/>
          </p:nvPr>
        </p:nvSpPr>
        <p:spPr/>
        <p:txBody>
          <a:bodyPr/>
          <a:lstStyle/>
          <a:p>
            <a:fld id="{5771F767-0FB1-44C9-A6CF-166E2F908689}" type="slidenum">
              <a:rPr lang="en-US" smtClean="0"/>
              <a:pPr/>
              <a:t>14</a:t>
            </a:fld>
            <a:endParaRPr lang="en-US" dirty="0"/>
          </a:p>
        </p:txBody>
      </p:sp>
      <p:sp>
        <p:nvSpPr>
          <p:cNvPr id="7" name="TextBox 6">
            <a:extLst>
              <a:ext uri="{FF2B5EF4-FFF2-40B4-BE49-F238E27FC236}">
                <a16:creationId xmlns:a16="http://schemas.microsoft.com/office/drawing/2014/main" id="{49D4001F-7B8F-412B-831B-1F588822BF95}"/>
              </a:ext>
            </a:extLst>
          </p:cNvPr>
          <p:cNvSpPr txBox="1"/>
          <p:nvPr/>
        </p:nvSpPr>
        <p:spPr>
          <a:xfrm>
            <a:off x="706484" y="1376651"/>
            <a:ext cx="8084975" cy="430887"/>
          </a:xfrm>
          <a:prstGeom prst="rect">
            <a:avLst/>
          </a:prstGeom>
          <a:noFill/>
        </p:spPr>
        <p:txBody>
          <a:bodyPr wrap="square">
            <a:spAutoFit/>
          </a:bodyPr>
          <a:lstStyle/>
          <a:p>
            <a:pPr marL="0" indent="0">
              <a:buNone/>
            </a:pPr>
            <a:r>
              <a:rPr lang="en-CA" sz="2200" i="1" u="sng" dirty="0"/>
              <a:t>You may recall from other project management courses e.g. MGMT 6054:</a:t>
            </a:r>
          </a:p>
        </p:txBody>
      </p:sp>
      <p:pic>
        <p:nvPicPr>
          <p:cNvPr id="8" name="Picture 2" descr="Contract Basics | Justice Education Society">
            <a:extLst>
              <a:ext uri="{FF2B5EF4-FFF2-40B4-BE49-F238E27FC236}">
                <a16:creationId xmlns:a16="http://schemas.microsoft.com/office/drawing/2014/main" id="{50EE607E-C606-477F-9898-A73E78B37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3670" y="4653279"/>
            <a:ext cx="3082353" cy="20497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98113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8FB26-0B0C-413F-AB5A-AC9E9BE8EB51}"/>
              </a:ext>
            </a:extLst>
          </p:cNvPr>
          <p:cNvSpPr>
            <a:spLocks noGrp="1"/>
          </p:cNvSpPr>
          <p:nvPr>
            <p:ph type="title"/>
          </p:nvPr>
        </p:nvSpPr>
        <p:spPr/>
        <p:txBody>
          <a:bodyPr>
            <a:normAutofit fontScale="90000"/>
          </a:bodyPr>
          <a:lstStyle/>
          <a:p>
            <a:r>
              <a:rPr lang="en-CA" dirty="0"/>
              <a:t>Contractual TERMS</a:t>
            </a:r>
            <a:br>
              <a:rPr lang="en-CA" dirty="0"/>
            </a:br>
            <a:r>
              <a:rPr lang="en-CA" dirty="0"/>
              <a:t>Matching game</a:t>
            </a:r>
          </a:p>
        </p:txBody>
      </p:sp>
      <p:sp>
        <p:nvSpPr>
          <p:cNvPr id="4" name="Slide Number Placeholder 3">
            <a:extLst>
              <a:ext uri="{FF2B5EF4-FFF2-40B4-BE49-F238E27FC236}">
                <a16:creationId xmlns:a16="http://schemas.microsoft.com/office/drawing/2014/main" id="{87771ACA-3EAD-4313-B93D-AB6114C90370}"/>
              </a:ext>
            </a:extLst>
          </p:cNvPr>
          <p:cNvSpPr>
            <a:spLocks noGrp="1"/>
          </p:cNvSpPr>
          <p:nvPr>
            <p:ph type="sldNum" sz="quarter" idx="12"/>
          </p:nvPr>
        </p:nvSpPr>
        <p:spPr/>
        <p:txBody>
          <a:bodyPr/>
          <a:lstStyle/>
          <a:p>
            <a:fld id="{5771F767-0FB1-44C9-A6CF-166E2F908689}" type="slidenum">
              <a:rPr lang="en-US" smtClean="0"/>
              <a:pPr/>
              <a:t>15</a:t>
            </a:fld>
            <a:endParaRPr lang="en-US" dirty="0"/>
          </a:p>
        </p:txBody>
      </p:sp>
      <p:sp>
        <p:nvSpPr>
          <p:cNvPr id="5" name="Rectangle 4">
            <a:extLst>
              <a:ext uri="{FF2B5EF4-FFF2-40B4-BE49-F238E27FC236}">
                <a16:creationId xmlns:a16="http://schemas.microsoft.com/office/drawing/2014/main" id="{17379531-97A6-4F2B-B7CF-14F06434240C}"/>
              </a:ext>
            </a:extLst>
          </p:cNvPr>
          <p:cNvSpPr/>
          <p:nvPr/>
        </p:nvSpPr>
        <p:spPr>
          <a:xfrm>
            <a:off x="7777064" y="658148"/>
            <a:ext cx="989045" cy="1390261"/>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dirty="0">
                <a:solidFill>
                  <a:schemeClr val="tx1"/>
                </a:solidFill>
              </a:rPr>
              <a:t>Handout or Word Doc</a:t>
            </a:r>
          </a:p>
        </p:txBody>
      </p:sp>
      <p:sp>
        <p:nvSpPr>
          <p:cNvPr id="7" name="Content Placeholder 6">
            <a:extLst>
              <a:ext uri="{FF2B5EF4-FFF2-40B4-BE49-F238E27FC236}">
                <a16:creationId xmlns:a16="http://schemas.microsoft.com/office/drawing/2014/main" id="{C2664BF3-DA9E-4CAE-B3EB-1F60E4DA15A8}"/>
              </a:ext>
            </a:extLst>
          </p:cNvPr>
          <p:cNvSpPr>
            <a:spLocks noGrp="1"/>
          </p:cNvSpPr>
          <p:nvPr>
            <p:ph idx="1"/>
          </p:nvPr>
        </p:nvSpPr>
        <p:spPr>
          <a:xfrm>
            <a:off x="589181" y="2096789"/>
            <a:ext cx="7989752" cy="3630795"/>
          </a:xfrm>
        </p:spPr>
        <p:txBody>
          <a:bodyPr/>
          <a:lstStyle/>
          <a:p>
            <a:r>
              <a:rPr lang="en-CA" dirty="0"/>
              <a:t>Reference: Kerzner p.671 (plus some additional terms) -- matching exercise</a:t>
            </a:r>
            <a:br>
              <a:rPr lang="en-CA" dirty="0"/>
            </a:br>
            <a:endParaRPr lang="en-CA" dirty="0"/>
          </a:p>
          <a:p>
            <a:r>
              <a:rPr lang="en-CA" dirty="0"/>
              <a:t>See Word doc on FOL called …</a:t>
            </a:r>
          </a:p>
        </p:txBody>
      </p:sp>
      <p:sp>
        <p:nvSpPr>
          <p:cNvPr id="6" name="TextBox 5"/>
          <p:cNvSpPr txBox="1"/>
          <p:nvPr/>
        </p:nvSpPr>
        <p:spPr>
          <a:xfrm>
            <a:off x="974618" y="4231163"/>
            <a:ext cx="3817257" cy="369332"/>
          </a:xfrm>
          <a:prstGeom prst="rect">
            <a:avLst/>
          </a:prstGeom>
          <a:noFill/>
          <a:ln w="38100">
            <a:solidFill>
              <a:srgbClr val="C00000"/>
            </a:solidFill>
          </a:ln>
        </p:spPr>
        <p:txBody>
          <a:bodyPr wrap="square" rtlCol="0">
            <a:spAutoFit/>
          </a:bodyPr>
          <a:lstStyle/>
          <a:p>
            <a:r>
              <a:rPr lang="en-CA" dirty="0"/>
              <a:t>M6 Contractual Terms Match Up.docx</a:t>
            </a:r>
          </a:p>
        </p:txBody>
      </p:sp>
    </p:spTree>
    <p:extLst>
      <p:ext uri="{BB962C8B-B14F-4D97-AF65-F5344CB8AC3E}">
        <p14:creationId xmlns:p14="http://schemas.microsoft.com/office/powerpoint/2010/main" val="31501125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E1E58-C1D4-4057-B612-D720C0538E27}"/>
              </a:ext>
            </a:extLst>
          </p:cNvPr>
          <p:cNvSpPr>
            <a:spLocks noGrp="1"/>
          </p:cNvSpPr>
          <p:nvPr>
            <p:ph type="title"/>
          </p:nvPr>
        </p:nvSpPr>
        <p:spPr>
          <a:xfrm>
            <a:off x="2633372" y="254065"/>
            <a:ext cx="4580228" cy="622697"/>
          </a:xfrm>
        </p:spPr>
        <p:txBody>
          <a:bodyPr>
            <a:normAutofit/>
          </a:bodyPr>
          <a:lstStyle/>
          <a:p>
            <a:r>
              <a:rPr lang="en-CA" dirty="0"/>
              <a:t>Contracts and risk</a:t>
            </a:r>
          </a:p>
        </p:txBody>
      </p:sp>
      <p:sp>
        <p:nvSpPr>
          <p:cNvPr id="4" name="Slide Number Placeholder 3">
            <a:extLst>
              <a:ext uri="{FF2B5EF4-FFF2-40B4-BE49-F238E27FC236}">
                <a16:creationId xmlns:a16="http://schemas.microsoft.com/office/drawing/2014/main" id="{F7EF1D38-607A-4F67-820A-654D86E73D21}"/>
              </a:ext>
            </a:extLst>
          </p:cNvPr>
          <p:cNvSpPr>
            <a:spLocks noGrp="1"/>
          </p:cNvSpPr>
          <p:nvPr>
            <p:ph type="sldNum" sz="quarter" idx="12"/>
          </p:nvPr>
        </p:nvSpPr>
        <p:spPr>
          <a:xfrm>
            <a:off x="-222291" y="6296592"/>
            <a:ext cx="770468" cy="365125"/>
          </a:xfrm>
        </p:spPr>
        <p:txBody>
          <a:bodyPr/>
          <a:lstStyle/>
          <a:p>
            <a:fld id="{5771F767-0FB1-44C9-A6CF-166E2F908689}" type="slidenum">
              <a:rPr lang="en-US" smtClean="0"/>
              <a:pPr/>
              <a:t>16</a:t>
            </a:fld>
            <a:endParaRPr lang="en-US" dirty="0"/>
          </a:p>
        </p:txBody>
      </p:sp>
      <p:grpSp>
        <p:nvGrpSpPr>
          <p:cNvPr id="20" name="Group 19">
            <a:extLst>
              <a:ext uri="{FF2B5EF4-FFF2-40B4-BE49-F238E27FC236}">
                <a16:creationId xmlns:a16="http://schemas.microsoft.com/office/drawing/2014/main" id="{A2FCFFDE-803E-4B77-B6DD-DA59D43258BA}"/>
              </a:ext>
            </a:extLst>
          </p:cNvPr>
          <p:cNvGrpSpPr/>
          <p:nvPr/>
        </p:nvGrpSpPr>
        <p:grpSpPr>
          <a:xfrm>
            <a:off x="1074388" y="1020907"/>
            <a:ext cx="6995223" cy="4195482"/>
            <a:chOff x="1074388" y="1180298"/>
            <a:chExt cx="6995223" cy="4195482"/>
          </a:xfrm>
        </p:grpSpPr>
        <p:pic>
          <p:nvPicPr>
            <p:cNvPr id="6" name="Picture 5">
              <a:extLst>
                <a:ext uri="{FF2B5EF4-FFF2-40B4-BE49-F238E27FC236}">
                  <a16:creationId xmlns:a16="http://schemas.microsoft.com/office/drawing/2014/main" id="{D069EA7D-115B-4DD7-8763-E7720319711A}"/>
                </a:ext>
              </a:extLst>
            </p:cNvPr>
            <p:cNvPicPr>
              <a:picLocks noChangeAspect="1"/>
            </p:cNvPicPr>
            <p:nvPr/>
          </p:nvPicPr>
          <p:blipFill>
            <a:blip r:embed="rId3"/>
            <a:stretch>
              <a:fillRect/>
            </a:stretch>
          </p:blipFill>
          <p:spPr>
            <a:xfrm>
              <a:off x="1074388" y="1180298"/>
              <a:ext cx="6995223" cy="4195482"/>
            </a:xfrm>
            <a:prstGeom prst="rect">
              <a:avLst/>
            </a:prstGeom>
          </p:spPr>
        </p:pic>
        <p:sp>
          <p:nvSpPr>
            <p:cNvPr id="9" name="TextBox 8">
              <a:extLst>
                <a:ext uri="{FF2B5EF4-FFF2-40B4-BE49-F238E27FC236}">
                  <a16:creationId xmlns:a16="http://schemas.microsoft.com/office/drawing/2014/main" id="{67E8A3AE-46A1-421F-8E75-0AA93A467BEB}"/>
                </a:ext>
              </a:extLst>
            </p:cNvPr>
            <p:cNvSpPr txBox="1"/>
            <p:nvPr/>
          </p:nvSpPr>
          <p:spPr>
            <a:xfrm rot="16200000">
              <a:off x="236954" y="3193536"/>
              <a:ext cx="2438399" cy="369332"/>
            </a:xfrm>
            <a:prstGeom prst="rect">
              <a:avLst/>
            </a:prstGeom>
            <a:noFill/>
          </p:spPr>
          <p:txBody>
            <a:bodyPr wrap="square" rtlCol="0">
              <a:spAutoFit/>
            </a:bodyPr>
            <a:lstStyle/>
            <a:p>
              <a:r>
                <a:rPr lang="en-CA" dirty="0"/>
                <a:t>Seller/Contractor Risk</a:t>
              </a:r>
            </a:p>
          </p:txBody>
        </p:sp>
        <p:sp>
          <p:nvSpPr>
            <p:cNvPr id="10" name="TextBox 9">
              <a:extLst>
                <a:ext uri="{FF2B5EF4-FFF2-40B4-BE49-F238E27FC236}">
                  <a16:creationId xmlns:a16="http://schemas.microsoft.com/office/drawing/2014/main" id="{1F75298F-AEA5-4558-88BB-862C36F860BF}"/>
                </a:ext>
              </a:extLst>
            </p:cNvPr>
            <p:cNvSpPr txBox="1"/>
            <p:nvPr/>
          </p:nvSpPr>
          <p:spPr>
            <a:xfrm rot="5400000">
              <a:off x="6430549" y="3193536"/>
              <a:ext cx="2438398" cy="369332"/>
            </a:xfrm>
            <a:prstGeom prst="rect">
              <a:avLst/>
            </a:prstGeom>
            <a:noFill/>
          </p:spPr>
          <p:txBody>
            <a:bodyPr wrap="square" rtlCol="0">
              <a:spAutoFit/>
            </a:bodyPr>
            <a:lstStyle/>
            <a:p>
              <a:r>
                <a:rPr lang="en-CA" dirty="0"/>
                <a:t>Buyer/Owner Risk</a:t>
              </a:r>
            </a:p>
          </p:txBody>
        </p:sp>
      </p:grpSp>
      <p:grpSp>
        <p:nvGrpSpPr>
          <p:cNvPr id="18" name="Group 17">
            <a:extLst>
              <a:ext uri="{FF2B5EF4-FFF2-40B4-BE49-F238E27FC236}">
                <a16:creationId xmlns:a16="http://schemas.microsoft.com/office/drawing/2014/main" id="{E1C480A3-90B0-4C9E-B1DA-51E3A1DC1EE6}"/>
              </a:ext>
            </a:extLst>
          </p:cNvPr>
          <p:cNvGrpSpPr/>
          <p:nvPr/>
        </p:nvGrpSpPr>
        <p:grpSpPr>
          <a:xfrm>
            <a:off x="1565853" y="1573994"/>
            <a:ext cx="3684587" cy="1114288"/>
            <a:chOff x="1565853" y="1733385"/>
            <a:chExt cx="3684587" cy="1114288"/>
          </a:xfrm>
        </p:grpSpPr>
        <p:sp>
          <p:nvSpPr>
            <p:cNvPr id="11" name="Rectangle: Rounded Corners 10">
              <a:extLst>
                <a:ext uri="{FF2B5EF4-FFF2-40B4-BE49-F238E27FC236}">
                  <a16:creationId xmlns:a16="http://schemas.microsoft.com/office/drawing/2014/main" id="{7D11FEA6-1559-45F1-9D08-49FBACA78489}"/>
                </a:ext>
              </a:extLst>
            </p:cNvPr>
            <p:cNvSpPr/>
            <p:nvPr/>
          </p:nvSpPr>
          <p:spPr>
            <a:xfrm rot="2111312">
              <a:off x="1565853" y="1989276"/>
              <a:ext cx="3244425" cy="858397"/>
            </a:xfrm>
            <a:prstGeom prst="roundRect">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2" name="TextBox 11">
              <a:extLst>
                <a:ext uri="{FF2B5EF4-FFF2-40B4-BE49-F238E27FC236}">
                  <a16:creationId xmlns:a16="http://schemas.microsoft.com/office/drawing/2014/main" id="{06E7F44D-934F-41A0-AFCD-0A24B3E2813B}"/>
                </a:ext>
              </a:extLst>
            </p:cNvPr>
            <p:cNvSpPr txBox="1"/>
            <p:nvPr/>
          </p:nvSpPr>
          <p:spPr>
            <a:xfrm rot="2093990">
              <a:off x="1852115" y="1733385"/>
              <a:ext cx="3398325" cy="369332"/>
            </a:xfrm>
            <a:prstGeom prst="rect">
              <a:avLst/>
            </a:prstGeom>
            <a:noFill/>
          </p:spPr>
          <p:txBody>
            <a:bodyPr wrap="square" rtlCol="0">
              <a:spAutoFit/>
            </a:bodyPr>
            <a:lstStyle/>
            <a:p>
              <a:r>
                <a:rPr lang="en-CA" dirty="0"/>
                <a:t>Variations of fixed price contracts</a:t>
              </a:r>
            </a:p>
          </p:txBody>
        </p:sp>
      </p:grpSp>
      <p:grpSp>
        <p:nvGrpSpPr>
          <p:cNvPr id="19" name="Group 18">
            <a:extLst>
              <a:ext uri="{FF2B5EF4-FFF2-40B4-BE49-F238E27FC236}">
                <a16:creationId xmlns:a16="http://schemas.microsoft.com/office/drawing/2014/main" id="{41108BB3-8DE1-43DB-9AB7-B294F2DF44FE}"/>
              </a:ext>
            </a:extLst>
          </p:cNvPr>
          <p:cNvGrpSpPr/>
          <p:nvPr/>
        </p:nvGrpSpPr>
        <p:grpSpPr>
          <a:xfrm>
            <a:off x="4295622" y="3496875"/>
            <a:ext cx="3576891" cy="1059152"/>
            <a:chOff x="4295622" y="3656266"/>
            <a:chExt cx="3687925" cy="1059152"/>
          </a:xfrm>
        </p:grpSpPr>
        <p:sp>
          <p:nvSpPr>
            <p:cNvPr id="13" name="Rectangle: Rounded Corners 12">
              <a:extLst>
                <a:ext uri="{FF2B5EF4-FFF2-40B4-BE49-F238E27FC236}">
                  <a16:creationId xmlns:a16="http://schemas.microsoft.com/office/drawing/2014/main" id="{FBF59678-01C0-4FFD-8838-117CBC0ED342}"/>
                </a:ext>
              </a:extLst>
            </p:cNvPr>
            <p:cNvSpPr/>
            <p:nvPr/>
          </p:nvSpPr>
          <p:spPr>
            <a:xfrm rot="2111312">
              <a:off x="4295622" y="3857021"/>
              <a:ext cx="3244425" cy="858397"/>
            </a:xfrm>
            <a:prstGeom prst="roundRect">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 name="TextBox 13">
              <a:extLst>
                <a:ext uri="{FF2B5EF4-FFF2-40B4-BE49-F238E27FC236}">
                  <a16:creationId xmlns:a16="http://schemas.microsoft.com/office/drawing/2014/main" id="{82C4D124-A2C2-49FD-922D-6BA7D06D555A}"/>
                </a:ext>
              </a:extLst>
            </p:cNvPr>
            <p:cNvSpPr txBox="1"/>
            <p:nvPr/>
          </p:nvSpPr>
          <p:spPr>
            <a:xfrm rot="2093990">
              <a:off x="4585222" y="3656266"/>
              <a:ext cx="3398325" cy="369332"/>
            </a:xfrm>
            <a:prstGeom prst="rect">
              <a:avLst/>
            </a:prstGeom>
            <a:noFill/>
          </p:spPr>
          <p:txBody>
            <a:bodyPr wrap="square" rtlCol="0">
              <a:spAutoFit/>
            </a:bodyPr>
            <a:lstStyle/>
            <a:p>
              <a:r>
                <a:rPr lang="en-CA" dirty="0"/>
                <a:t>Variations of cost-plus contracts</a:t>
              </a:r>
            </a:p>
          </p:txBody>
        </p:sp>
      </p:grpSp>
      <p:sp>
        <p:nvSpPr>
          <p:cNvPr id="16" name="TextBox 15">
            <a:extLst>
              <a:ext uri="{FF2B5EF4-FFF2-40B4-BE49-F238E27FC236}">
                <a16:creationId xmlns:a16="http://schemas.microsoft.com/office/drawing/2014/main" id="{DD6D92F8-7CAB-4A35-8748-11C0C4D1B3CF}"/>
              </a:ext>
            </a:extLst>
          </p:cNvPr>
          <p:cNvSpPr txBox="1"/>
          <p:nvPr/>
        </p:nvSpPr>
        <p:spPr>
          <a:xfrm>
            <a:off x="295150" y="5481005"/>
            <a:ext cx="8829712" cy="1200329"/>
          </a:xfrm>
          <a:prstGeom prst="rect">
            <a:avLst/>
          </a:prstGeom>
          <a:noFill/>
        </p:spPr>
        <p:txBody>
          <a:bodyPr wrap="square" rtlCol="0">
            <a:spAutoFit/>
          </a:bodyPr>
          <a:lstStyle/>
          <a:p>
            <a:r>
              <a:rPr lang="en-CA" sz="2400" b="1" dirty="0"/>
              <a:t>Interpretation</a:t>
            </a:r>
            <a:r>
              <a:rPr lang="en-CA" sz="2400" dirty="0"/>
              <a:t>:  What does this plot tell us?  Which contract type would a buyer/owner want to use to minimize their risk?  Which contract type is preferred by the seller/contractor?</a:t>
            </a:r>
          </a:p>
        </p:txBody>
      </p:sp>
      <p:grpSp>
        <p:nvGrpSpPr>
          <p:cNvPr id="15" name="Group 14">
            <a:extLst>
              <a:ext uri="{FF2B5EF4-FFF2-40B4-BE49-F238E27FC236}">
                <a16:creationId xmlns:a16="http://schemas.microsoft.com/office/drawing/2014/main" id="{41C9647C-BAF1-4AB9-BF92-26861143E859}"/>
              </a:ext>
            </a:extLst>
          </p:cNvPr>
          <p:cNvGrpSpPr/>
          <p:nvPr/>
        </p:nvGrpSpPr>
        <p:grpSpPr>
          <a:xfrm>
            <a:off x="7159502" y="4485654"/>
            <a:ext cx="252000" cy="1059152"/>
            <a:chOff x="4295622" y="3656266"/>
            <a:chExt cx="3687925" cy="1059152"/>
          </a:xfrm>
        </p:grpSpPr>
        <p:sp>
          <p:nvSpPr>
            <p:cNvPr id="17" name="Rectangle: Rounded Corners 16">
              <a:extLst>
                <a:ext uri="{FF2B5EF4-FFF2-40B4-BE49-F238E27FC236}">
                  <a16:creationId xmlns:a16="http://schemas.microsoft.com/office/drawing/2014/main" id="{E4912897-B60E-4EDA-9AE1-BD8515CF3A02}"/>
                </a:ext>
              </a:extLst>
            </p:cNvPr>
            <p:cNvSpPr/>
            <p:nvPr/>
          </p:nvSpPr>
          <p:spPr>
            <a:xfrm rot="2111312">
              <a:off x="4295622" y="3857021"/>
              <a:ext cx="3244425" cy="858397"/>
            </a:xfrm>
            <a:prstGeom prst="roundRect">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1" name="TextBox 20">
              <a:extLst>
                <a:ext uri="{FF2B5EF4-FFF2-40B4-BE49-F238E27FC236}">
                  <a16:creationId xmlns:a16="http://schemas.microsoft.com/office/drawing/2014/main" id="{075A5619-2028-48CC-8ABC-7F271EFE98BC}"/>
                </a:ext>
              </a:extLst>
            </p:cNvPr>
            <p:cNvSpPr txBox="1"/>
            <p:nvPr/>
          </p:nvSpPr>
          <p:spPr>
            <a:xfrm rot="2093990">
              <a:off x="4585222" y="3656266"/>
              <a:ext cx="3398325" cy="369332"/>
            </a:xfrm>
            <a:prstGeom prst="rect">
              <a:avLst/>
            </a:prstGeom>
            <a:noFill/>
          </p:spPr>
          <p:txBody>
            <a:bodyPr wrap="square" rtlCol="0">
              <a:spAutoFit/>
            </a:bodyPr>
            <a:lstStyle/>
            <a:p>
              <a:endParaRPr lang="en-CA" dirty="0"/>
            </a:p>
          </p:txBody>
        </p:sp>
      </p:grpSp>
      <p:sp>
        <p:nvSpPr>
          <p:cNvPr id="3" name="TextBox 2">
            <a:extLst>
              <a:ext uri="{FF2B5EF4-FFF2-40B4-BE49-F238E27FC236}">
                <a16:creationId xmlns:a16="http://schemas.microsoft.com/office/drawing/2014/main" id="{6ED7CBEC-3058-4AB9-BE39-EB6A55F6339A}"/>
              </a:ext>
            </a:extLst>
          </p:cNvPr>
          <p:cNvSpPr txBox="1"/>
          <p:nvPr/>
        </p:nvSpPr>
        <p:spPr>
          <a:xfrm>
            <a:off x="7866938" y="3732335"/>
            <a:ext cx="712054" cy="369332"/>
          </a:xfrm>
          <a:prstGeom prst="rect">
            <a:avLst/>
          </a:prstGeom>
          <a:noFill/>
        </p:spPr>
        <p:txBody>
          <a:bodyPr wrap="none" rtlCol="0">
            <a:spAutoFit/>
          </a:bodyPr>
          <a:lstStyle/>
          <a:p>
            <a:r>
              <a:rPr lang="en-CA" dirty="0"/>
              <a:t>T&amp;M </a:t>
            </a:r>
          </a:p>
        </p:txBody>
      </p:sp>
      <p:sp>
        <p:nvSpPr>
          <p:cNvPr id="5" name="Arc 4">
            <a:extLst>
              <a:ext uri="{FF2B5EF4-FFF2-40B4-BE49-F238E27FC236}">
                <a16:creationId xmlns:a16="http://schemas.microsoft.com/office/drawing/2014/main" id="{8E8D9F77-FA9D-4644-AAE0-C23F7C0557E6}"/>
              </a:ext>
            </a:extLst>
          </p:cNvPr>
          <p:cNvSpPr/>
          <p:nvPr/>
        </p:nvSpPr>
        <p:spPr>
          <a:xfrm rot="6244129">
            <a:off x="7071918" y="3882546"/>
            <a:ext cx="1524443" cy="445967"/>
          </a:xfrm>
          <a:prstGeom prst="arc">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cxnSp>
        <p:nvCxnSpPr>
          <p:cNvPr id="8" name="Straight Connector 7">
            <a:extLst>
              <a:ext uri="{FF2B5EF4-FFF2-40B4-BE49-F238E27FC236}">
                <a16:creationId xmlns:a16="http://schemas.microsoft.com/office/drawing/2014/main" id="{76A08C63-7161-4806-9741-C3DF2134745B}"/>
              </a:ext>
            </a:extLst>
          </p:cNvPr>
          <p:cNvCxnSpPr/>
          <p:nvPr/>
        </p:nvCxnSpPr>
        <p:spPr>
          <a:xfrm>
            <a:off x="1787793" y="1701280"/>
            <a:ext cx="528507" cy="0"/>
          </a:xfrm>
          <a:prstGeom prst="line">
            <a:avLst/>
          </a:prstGeom>
          <a:ln w="38100">
            <a:solidFill>
              <a:srgbClr val="FFA347"/>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BFF591B-190C-4B44-812C-E050924A0AC1}"/>
              </a:ext>
            </a:extLst>
          </p:cNvPr>
          <p:cNvCxnSpPr/>
          <p:nvPr/>
        </p:nvCxnSpPr>
        <p:spPr>
          <a:xfrm>
            <a:off x="2369118" y="2105350"/>
            <a:ext cx="528507" cy="0"/>
          </a:xfrm>
          <a:prstGeom prst="line">
            <a:avLst/>
          </a:prstGeom>
          <a:ln w="38100">
            <a:solidFill>
              <a:srgbClr val="FFA347"/>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8B70F5C-A29C-4DA5-B5BB-D119AC131D7D}"/>
              </a:ext>
            </a:extLst>
          </p:cNvPr>
          <p:cNvCxnSpPr/>
          <p:nvPr/>
        </p:nvCxnSpPr>
        <p:spPr>
          <a:xfrm>
            <a:off x="4572000" y="3485958"/>
            <a:ext cx="528507" cy="0"/>
          </a:xfrm>
          <a:prstGeom prst="line">
            <a:avLst/>
          </a:prstGeom>
          <a:ln w="38100">
            <a:solidFill>
              <a:srgbClr val="FFA347"/>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6EFBBB0-B22A-4D3E-A334-7B0F6801C58C}"/>
              </a:ext>
            </a:extLst>
          </p:cNvPr>
          <p:cNvCxnSpPr/>
          <p:nvPr/>
        </p:nvCxnSpPr>
        <p:spPr>
          <a:xfrm>
            <a:off x="5663967" y="4200420"/>
            <a:ext cx="528507" cy="0"/>
          </a:xfrm>
          <a:prstGeom prst="line">
            <a:avLst/>
          </a:prstGeom>
          <a:ln w="38100">
            <a:solidFill>
              <a:srgbClr val="FFA347"/>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85A8C5C-412F-439B-BC20-B3E1FD4A1BA2}"/>
              </a:ext>
            </a:extLst>
          </p:cNvPr>
          <p:cNvCxnSpPr/>
          <p:nvPr/>
        </p:nvCxnSpPr>
        <p:spPr>
          <a:xfrm>
            <a:off x="7929522" y="4083823"/>
            <a:ext cx="528507" cy="0"/>
          </a:xfrm>
          <a:prstGeom prst="line">
            <a:avLst/>
          </a:prstGeom>
          <a:ln w="38100">
            <a:solidFill>
              <a:srgbClr val="FFA347"/>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0CA57EC-7AF9-40A4-B451-52183B99D7F4}"/>
              </a:ext>
            </a:extLst>
          </p:cNvPr>
          <p:cNvCxnSpPr/>
          <p:nvPr/>
        </p:nvCxnSpPr>
        <p:spPr>
          <a:xfrm>
            <a:off x="5100507" y="3849481"/>
            <a:ext cx="528507" cy="0"/>
          </a:xfrm>
          <a:prstGeom prst="line">
            <a:avLst/>
          </a:prstGeom>
          <a:ln w="38100">
            <a:solidFill>
              <a:srgbClr val="FFA347"/>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C3046EF-657B-4738-A203-5D439B93DB05}"/>
              </a:ext>
            </a:extLst>
          </p:cNvPr>
          <p:cNvCxnSpPr/>
          <p:nvPr/>
        </p:nvCxnSpPr>
        <p:spPr>
          <a:xfrm>
            <a:off x="4043493" y="3112648"/>
            <a:ext cx="528507" cy="0"/>
          </a:xfrm>
          <a:prstGeom prst="line">
            <a:avLst/>
          </a:prstGeom>
          <a:ln w="38100">
            <a:solidFill>
              <a:srgbClr val="FFA34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8801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AEEC4-FC6F-458B-A0B8-CBE8DD4F1BCB}"/>
              </a:ext>
            </a:extLst>
          </p:cNvPr>
          <p:cNvSpPr>
            <a:spLocks noGrp="1"/>
          </p:cNvSpPr>
          <p:nvPr>
            <p:ph type="title"/>
          </p:nvPr>
        </p:nvSpPr>
        <p:spPr/>
        <p:txBody>
          <a:bodyPr/>
          <a:lstStyle/>
          <a:p>
            <a:r>
              <a:rPr lang="en-CA" dirty="0"/>
              <a:t>Types of contracts</a:t>
            </a:r>
          </a:p>
        </p:txBody>
      </p:sp>
      <p:sp>
        <p:nvSpPr>
          <p:cNvPr id="3" name="Content Placeholder 2">
            <a:extLst>
              <a:ext uri="{FF2B5EF4-FFF2-40B4-BE49-F238E27FC236}">
                <a16:creationId xmlns:a16="http://schemas.microsoft.com/office/drawing/2014/main" id="{6B371F11-A2F5-4934-B0C4-330510B74893}"/>
              </a:ext>
            </a:extLst>
          </p:cNvPr>
          <p:cNvSpPr>
            <a:spLocks noGrp="1"/>
          </p:cNvSpPr>
          <p:nvPr>
            <p:ph idx="1"/>
          </p:nvPr>
        </p:nvSpPr>
        <p:spPr>
          <a:xfrm>
            <a:off x="1271486" y="1091127"/>
            <a:ext cx="7527074" cy="996176"/>
          </a:xfrm>
        </p:spPr>
        <p:txBody>
          <a:bodyPr>
            <a:normAutofit/>
          </a:bodyPr>
          <a:lstStyle/>
          <a:p>
            <a:pPr marL="0" indent="0">
              <a:buNone/>
            </a:pPr>
            <a:r>
              <a:rPr lang="en-CA" sz="2200" dirty="0"/>
              <a:t>Per listing in PMBOK (Kerzner lists more contract types which may be used in your future workplace):</a:t>
            </a:r>
          </a:p>
          <a:p>
            <a:pPr marL="0" indent="0">
              <a:buNone/>
            </a:pPr>
            <a:endParaRPr lang="en-CA" dirty="0"/>
          </a:p>
        </p:txBody>
      </p:sp>
      <p:sp>
        <p:nvSpPr>
          <p:cNvPr id="4" name="Slide Number Placeholder 3">
            <a:extLst>
              <a:ext uri="{FF2B5EF4-FFF2-40B4-BE49-F238E27FC236}">
                <a16:creationId xmlns:a16="http://schemas.microsoft.com/office/drawing/2014/main" id="{B0203855-2382-423C-A5D6-D856012968FE}"/>
              </a:ext>
            </a:extLst>
          </p:cNvPr>
          <p:cNvSpPr>
            <a:spLocks noGrp="1"/>
          </p:cNvSpPr>
          <p:nvPr>
            <p:ph type="sldNum" sz="quarter" idx="12"/>
          </p:nvPr>
        </p:nvSpPr>
        <p:spPr/>
        <p:txBody>
          <a:bodyPr/>
          <a:lstStyle/>
          <a:p>
            <a:fld id="{5771F767-0FB1-44C9-A6CF-166E2F908689}" type="slidenum">
              <a:rPr lang="en-US" smtClean="0"/>
              <a:pPr/>
              <a:t>17</a:t>
            </a:fld>
            <a:endParaRPr lang="en-US" dirty="0"/>
          </a:p>
        </p:txBody>
      </p:sp>
      <p:graphicFrame>
        <p:nvGraphicFramePr>
          <p:cNvPr id="9" name="Content Placeholder 3">
            <a:extLst>
              <a:ext uri="{FF2B5EF4-FFF2-40B4-BE49-F238E27FC236}">
                <a16:creationId xmlns:a16="http://schemas.microsoft.com/office/drawing/2014/main" id="{93583F1F-1325-4FFC-994D-381EC0AE522C}"/>
              </a:ext>
            </a:extLst>
          </p:cNvPr>
          <p:cNvGraphicFramePr>
            <a:graphicFrameLocks/>
          </p:cNvGraphicFramePr>
          <p:nvPr>
            <p:extLst>
              <p:ext uri="{D42A27DB-BD31-4B8C-83A1-F6EECF244321}">
                <p14:modId xmlns:p14="http://schemas.microsoft.com/office/powerpoint/2010/main" val="2174934256"/>
              </p:ext>
            </p:extLst>
          </p:nvPr>
        </p:nvGraphicFramePr>
        <p:xfrm>
          <a:off x="151961" y="1872222"/>
          <a:ext cx="8860397" cy="4686503"/>
        </p:xfrm>
        <a:graphic>
          <a:graphicData uri="http://schemas.openxmlformats.org/drawingml/2006/table">
            <a:tbl>
              <a:tblPr firstRow="1" bandRow="1">
                <a:tableStyleId>{72833802-FEF1-4C79-8D5D-14CF1EAF98D9}</a:tableStyleId>
              </a:tblPr>
              <a:tblGrid>
                <a:gridCol w="2705365">
                  <a:extLst>
                    <a:ext uri="{9D8B030D-6E8A-4147-A177-3AD203B41FA5}">
                      <a16:colId xmlns:a16="http://schemas.microsoft.com/office/drawing/2014/main" val="3588672987"/>
                    </a:ext>
                  </a:extLst>
                </a:gridCol>
                <a:gridCol w="2276994">
                  <a:extLst>
                    <a:ext uri="{9D8B030D-6E8A-4147-A177-3AD203B41FA5}">
                      <a16:colId xmlns:a16="http://schemas.microsoft.com/office/drawing/2014/main" val="3847275079"/>
                    </a:ext>
                  </a:extLst>
                </a:gridCol>
                <a:gridCol w="3878038">
                  <a:extLst>
                    <a:ext uri="{9D8B030D-6E8A-4147-A177-3AD203B41FA5}">
                      <a16:colId xmlns:a16="http://schemas.microsoft.com/office/drawing/2014/main" val="2470125438"/>
                    </a:ext>
                  </a:extLst>
                </a:gridCol>
              </a:tblGrid>
              <a:tr h="426923">
                <a:tc gridSpan="2">
                  <a:txBody>
                    <a:bodyPr/>
                    <a:lstStyle/>
                    <a:p>
                      <a:pPr algn="ctr"/>
                      <a:r>
                        <a:rPr lang="en-CA" sz="1900" dirty="0">
                          <a:solidFill>
                            <a:schemeClr val="tx1"/>
                          </a:solidFill>
                        </a:rPr>
                        <a:t>Contract Types</a:t>
                      </a:r>
                    </a:p>
                  </a:txBody>
                  <a:tcPr marL="68580" marR="68580" marT="34290" marB="3429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r>
                        <a:rPr lang="en-CA" sz="1800" dirty="0">
                          <a:solidFill>
                            <a:schemeClr val="tx1"/>
                          </a:solidFill>
                        </a:rPr>
                        <a:t>% Grade</a:t>
                      </a:r>
                    </a:p>
                  </a:txBody>
                  <a:tcPr marL="68580" marR="68580" marT="34290" marB="34290"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algn="ctr"/>
                      <a:r>
                        <a:rPr lang="en-CA" sz="1900" dirty="0">
                          <a:solidFill>
                            <a:schemeClr val="tx1"/>
                          </a:solidFill>
                        </a:rPr>
                        <a:t>Details</a:t>
                      </a:r>
                    </a:p>
                  </a:txBody>
                  <a:tcPr marL="68580" marR="68580" marT="34290" marB="3429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37957030"/>
                  </a:ext>
                </a:extLst>
              </a:tr>
              <a:tr h="320288">
                <a:tc rowSpan="3">
                  <a:txBody>
                    <a:bodyPr/>
                    <a:lstStyle/>
                    <a:p>
                      <a:pPr algn="ctr"/>
                      <a:r>
                        <a:rPr lang="en-CA" sz="1900" dirty="0"/>
                        <a:t>Fixed-price: </a:t>
                      </a:r>
                      <a:r>
                        <a:rPr lang="en-US" sz="1900" dirty="0"/>
                        <a:t>fixed total price for a defined product, service, or result; used when the requirements are well defined and no significant changes to the scope are expected. </a:t>
                      </a:r>
                      <a:endParaRPr lang="en-CA" sz="1900" dirty="0"/>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900" dirty="0"/>
                        <a:t>Firm fixed price (FFP)</a:t>
                      </a:r>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900" dirty="0"/>
                        <a:t>Price is not subject to change unless the scope of work changes.</a:t>
                      </a:r>
                      <a:endParaRPr lang="en-CA" sz="1900" dirty="0"/>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28969336"/>
                  </a:ext>
                </a:extLst>
              </a:tr>
              <a:tr h="396351">
                <a:tc vMerge="1">
                  <a:txBody>
                    <a:bodyPr/>
                    <a:lstStyle/>
                    <a:p>
                      <a:pPr algn="ctr"/>
                      <a:endParaRPr lang="en-CA" sz="1800" dirty="0"/>
                    </a:p>
                  </a:txBody>
                  <a:tcPr marL="68580" marR="68580" marT="34290" marB="34290">
                    <a:lnL>
                      <a:noFill/>
                    </a:lnL>
                    <a:lnR>
                      <a:noFill/>
                    </a:lnR>
                    <a:lnT>
                      <a:noFill/>
                    </a:lnT>
                    <a:lnB>
                      <a:noFill/>
                    </a:lnB>
                    <a:lnTlToBr w="12700" cmpd="sng">
                      <a:noFill/>
                      <a:prstDash val="solid"/>
                    </a:lnTlToBr>
                    <a:lnBlToTr w="12700" cmpd="sng">
                      <a:noFill/>
                      <a:prstDash val="solid"/>
                    </a:lnBlToTr>
                  </a:tcPr>
                </a:tc>
                <a:tc>
                  <a:txBody>
                    <a:bodyPr/>
                    <a:lstStyle/>
                    <a:p>
                      <a:pPr algn="ctr"/>
                      <a:r>
                        <a:rPr lang="en-CA" sz="1900" dirty="0"/>
                        <a:t>Fixed price incentive fee (FPIF)</a:t>
                      </a:r>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900" dirty="0"/>
                        <a:t>Allows some flexibility in deviation from performance, with financial incentives tied to achieving agreed-upon metrics. </a:t>
                      </a:r>
                      <a:endParaRPr lang="en-CA" sz="1900" dirty="0"/>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808750"/>
                  </a:ext>
                </a:extLst>
              </a:tr>
              <a:tr h="832748">
                <a:tc vMerge="1">
                  <a:txBody>
                    <a:bodyPr/>
                    <a:lstStyle/>
                    <a:p>
                      <a:pPr algn="ctr"/>
                      <a:endParaRPr lang="en-CA" sz="1800" dirty="0"/>
                    </a:p>
                  </a:txBody>
                  <a:tcPr marL="68580" marR="68580" marT="34290" marB="34290">
                    <a:lnL>
                      <a:noFill/>
                    </a:lnL>
                    <a:lnR>
                      <a:noFill/>
                    </a:lnR>
                    <a:lnT>
                      <a:noFill/>
                    </a:lnT>
                    <a:lnB>
                      <a:noFill/>
                    </a:lnB>
                    <a:lnTlToBr w="12700" cmpd="sng">
                      <a:noFill/>
                      <a:prstDash val="solid"/>
                    </a:lnTlToBr>
                    <a:lnBlToTr w="12700" cmpd="sng">
                      <a:noFill/>
                      <a:prstDash val="solid"/>
                    </a:lnBlToTr>
                  </a:tcPr>
                </a:tc>
                <a:tc>
                  <a:txBody>
                    <a:bodyPr/>
                    <a:lstStyle/>
                    <a:p>
                      <a:pPr algn="ctr"/>
                      <a:r>
                        <a:rPr lang="en-CA" sz="1900" dirty="0"/>
                        <a:t>Fixed price with economic price adjustments (FPEPA) or sometimes called (FPE)</a:t>
                      </a:r>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900" dirty="0"/>
                        <a:t>Used if seller’s performance period spans a considerable period of years, OR if the payments are made in a different currency. A special provision allows for predefined final adjustments to the contract price due to changed conditions (e.g., inflation, cost of commodities)</a:t>
                      </a:r>
                      <a:endParaRPr lang="en-CA" sz="1900" dirty="0"/>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63884944"/>
                  </a:ext>
                </a:extLst>
              </a:tr>
            </a:tbl>
          </a:graphicData>
        </a:graphic>
      </p:graphicFrame>
    </p:spTree>
    <p:extLst>
      <p:ext uri="{BB962C8B-B14F-4D97-AF65-F5344CB8AC3E}">
        <p14:creationId xmlns:p14="http://schemas.microsoft.com/office/powerpoint/2010/main" val="29637791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AEEC4-FC6F-458B-A0B8-CBE8DD4F1BCB}"/>
              </a:ext>
            </a:extLst>
          </p:cNvPr>
          <p:cNvSpPr>
            <a:spLocks noGrp="1"/>
          </p:cNvSpPr>
          <p:nvPr>
            <p:ph type="title"/>
          </p:nvPr>
        </p:nvSpPr>
        <p:spPr/>
        <p:txBody>
          <a:bodyPr/>
          <a:lstStyle/>
          <a:p>
            <a:r>
              <a:rPr lang="en-CA" dirty="0"/>
              <a:t>Types of contracts  (cont’d)</a:t>
            </a:r>
          </a:p>
        </p:txBody>
      </p:sp>
      <p:sp>
        <p:nvSpPr>
          <p:cNvPr id="4" name="Slide Number Placeholder 3">
            <a:extLst>
              <a:ext uri="{FF2B5EF4-FFF2-40B4-BE49-F238E27FC236}">
                <a16:creationId xmlns:a16="http://schemas.microsoft.com/office/drawing/2014/main" id="{B0203855-2382-423C-A5D6-D856012968FE}"/>
              </a:ext>
            </a:extLst>
          </p:cNvPr>
          <p:cNvSpPr>
            <a:spLocks noGrp="1"/>
          </p:cNvSpPr>
          <p:nvPr>
            <p:ph type="sldNum" sz="quarter" idx="12"/>
          </p:nvPr>
        </p:nvSpPr>
        <p:spPr/>
        <p:txBody>
          <a:bodyPr/>
          <a:lstStyle/>
          <a:p>
            <a:fld id="{5771F767-0FB1-44C9-A6CF-166E2F908689}" type="slidenum">
              <a:rPr lang="en-US" smtClean="0"/>
              <a:pPr/>
              <a:t>18</a:t>
            </a:fld>
            <a:endParaRPr lang="en-US" dirty="0"/>
          </a:p>
        </p:txBody>
      </p:sp>
      <p:graphicFrame>
        <p:nvGraphicFramePr>
          <p:cNvPr id="9" name="Content Placeholder 3">
            <a:extLst>
              <a:ext uri="{FF2B5EF4-FFF2-40B4-BE49-F238E27FC236}">
                <a16:creationId xmlns:a16="http://schemas.microsoft.com/office/drawing/2014/main" id="{93583F1F-1325-4FFC-994D-381EC0AE522C}"/>
              </a:ext>
            </a:extLst>
          </p:cNvPr>
          <p:cNvGraphicFramePr>
            <a:graphicFrameLocks/>
          </p:cNvGraphicFramePr>
          <p:nvPr>
            <p:extLst>
              <p:ext uri="{D42A27DB-BD31-4B8C-83A1-F6EECF244321}">
                <p14:modId xmlns:p14="http://schemas.microsoft.com/office/powerpoint/2010/main" val="3434440584"/>
              </p:ext>
            </p:extLst>
          </p:nvPr>
        </p:nvGraphicFramePr>
        <p:xfrm>
          <a:off x="141801" y="1353782"/>
          <a:ext cx="8860398" cy="5265623"/>
        </p:xfrm>
        <a:graphic>
          <a:graphicData uri="http://schemas.openxmlformats.org/drawingml/2006/table">
            <a:tbl>
              <a:tblPr firstRow="1" bandRow="1">
                <a:tableStyleId>{72833802-FEF1-4C79-8D5D-14CF1EAF98D9}</a:tableStyleId>
              </a:tblPr>
              <a:tblGrid>
                <a:gridCol w="2991924">
                  <a:extLst>
                    <a:ext uri="{9D8B030D-6E8A-4147-A177-3AD203B41FA5}">
                      <a16:colId xmlns:a16="http://schemas.microsoft.com/office/drawing/2014/main" val="3588672987"/>
                    </a:ext>
                  </a:extLst>
                </a:gridCol>
                <a:gridCol w="1990436">
                  <a:extLst>
                    <a:ext uri="{9D8B030D-6E8A-4147-A177-3AD203B41FA5}">
                      <a16:colId xmlns:a16="http://schemas.microsoft.com/office/drawing/2014/main" val="3847275079"/>
                    </a:ext>
                  </a:extLst>
                </a:gridCol>
                <a:gridCol w="3878038">
                  <a:extLst>
                    <a:ext uri="{9D8B030D-6E8A-4147-A177-3AD203B41FA5}">
                      <a16:colId xmlns:a16="http://schemas.microsoft.com/office/drawing/2014/main" val="2470125438"/>
                    </a:ext>
                  </a:extLst>
                </a:gridCol>
              </a:tblGrid>
              <a:tr h="426923">
                <a:tc gridSpan="2">
                  <a:txBody>
                    <a:bodyPr/>
                    <a:lstStyle/>
                    <a:p>
                      <a:pPr algn="ctr"/>
                      <a:r>
                        <a:rPr lang="en-CA" sz="1900" dirty="0">
                          <a:solidFill>
                            <a:schemeClr val="tx1"/>
                          </a:solidFill>
                        </a:rPr>
                        <a:t>Contract Types</a:t>
                      </a:r>
                    </a:p>
                  </a:txBody>
                  <a:tcPr marL="68580" marR="68580" marT="34290" marB="3429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r>
                        <a:rPr lang="en-CA" sz="1800" dirty="0">
                          <a:solidFill>
                            <a:schemeClr val="tx1"/>
                          </a:solidFill>
                        </a:rPr>
                        <a:t>% Grade</a:t>
                      </a:r>
                    </a:p>
                  </a:txBody>
                  <a:tcPr marL="68580" marR="68580" marT="34290" marB="34290"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algn="ctr"/>
                      <a:r>
                        <a:rPr lang="en-CA" sz="1900" dirty="0">
                          <a:solidFill>
                            <a:schemeClr val="tx1"/>
                          </a:solidFill>
                        </a:rPr>
                        <a:t>Details</a:t>
                      </a:r>
                    </a:p>
                  </a:txBody>
                  <a:tcPr marL="68580" marR="68580" marT="34290" marB="3429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37957030"/>
                  </a:ext>
                </a:extLst>
              </a:tr>
              <a:tr h="320288">
                <a:tc rowSpan="3">
                  <a:txBody>
                    <a:bodyPr/>
                    <a:lstStyle/>
                    <a:p>
                      <a:pPr algn="ctr"/>
                      <a:r>
                        <a:rPr lang="en-CA" sz="1900" dirty="0"/>
                        <a:t>Cost-reimbursable:  </a:t>
                      </a:r>
                      <a:r>
                        <a:rPr lang="en-US" sz="1900" dirty="0"/>
                        <a:t>involves payments to the seller for all legitimate actual costs incurred for completed work, plus a fee representing seller profit; used if the scope of work is expected to change significantly during the execution of the contract. </a:t>
                      </a:r>
                      <a:endParaRPr lang="en-CA" sz="1900" dirty="0"/>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900" dirty="0"/>
                        <a:t>Cost plus fixed fee (CPFF)</a:t>
                      </a:r>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900" dirty="0"/>
                        <a:t>Seller is reimbursed for all allowable costs for performing the contract work and receives a fixed-fee payment calculated as a percentage of the initial estimated project costs. Fee amounts do not change unless the project scope changes.</a:t>
                      </a:r>
                      <a:endParaRPr lang="en-CA" sz="1900" dirty="0"/>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85643672"/>
                  </a:ext>
                </a:extLst>
              </a:tr>
              <a:tr h="320288">
                <a:tc vMerge="1">
                  <a:txBody>
                    <a:bodyPr/>
                    <a:lstStyle/>
                    <a:p>
                      <a:pPr algn="ctr"/>
                      <a:endParaRPr lang="en-CA" sz="1800" dirty="0"/>
                    </a:p>
                  </a:txBody>
                  <a:tcPr marL="68580" marR="68580" marT="34290" marB="34290">
                    <a:lnL>
                      <a:noFill/>
                    </a:lnL>
                    <a:lnR>
                      <a:noFill/>
                    </a:lnR>
                    <a:lnT>
                      <a:noFill/>
                    </a:lnT>
                    <a:lnB w="25400" cmpd="sng">
                      <a:noFill/>
                    </a:lnB>
                    <a:lnTlToBr w="12700" cmpd="sng">
                      <a:noFill/>
                      <a:prstDash val="solid"/>
                    </a:lnTlToBr>
                    <a:lnBlToTr w="12700" cmpd="sng">
                      <a:noFill/>
                      <a:prstDash val="solid"/>
                    </a:lnBlToTr>
                  </a:tcPr>
                </a:tc>
                <a:tc>
                  <a:txBody>
                    <a:bodyPr/>
                    <a:lstStyle/>
                    <a:p>
                      <a:pPr algn="ctr"/>
                      <a:r>
                        <a:rPr lang="en-CA" sz="1900" dirty="0"/>
                        <a:t>Cost plus incentive fee (CPIF)</a:t>
                      </a:r>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900" dirty="0"/>
                        <a:t>In additional to costs, seller receives a predetermined incentive fee based on achieving certain performance objectives as set forth in the contract.</a:t>
                      </a:r>
                      <a:endParaRPr lang="en-CA" sz="1900" dirty="0"/>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51060415"/>
                  </a:ext>
                </a:extLst>
              </a:tr>
              <a:tr h="320288">
                <a:tc vMerge="1">
                  <a:txBody>
                    <a:bodyPr/>
                    <a:lstStyle/>
                    <a:p>
                      <a:pPr algn="ctr"/>
                      <a:endParaRPr lang="en-CA" sz="1800" dirty="0"/>
                    </a:p>
                  </a:txBody>
                  <a:tcPr marL="68580" marR="68580" marT="34290" marB="34290">
                    <a:lnL>
                      <a:noFill/>
                    </a:lnL>
                    <a:lnR>
                      <a:noFill/>
                    </a:lnR>
                    <a:lnT>
                      <a:noFill/>
                    </a:lnT>
                    <a:lnB w="25400" cmpd="sng">
                      <a:noFill/>
                    </a:lnB>
                    <a:lnTlToBr w="12700" cmpd="sng">
                      <a:noFill/>
                      <a:prstDash val="solid"/>
                    </a:lnTlToBr>
                    <a:lnBlToTr w="12700" cmpd="sng">
                      <a:noFill/>
                      <a:prstDash val="solid"/>
                    </a:lnBlToTr>
                  </a:tcPr>
                </a:tc>
                <a:tc>
                  <a:txBody>
                    <a:bodyPr/>
                    <a:lstStyle/>
                    <a:p>
                      <a:pPr algn="ctr"/>
                      <a:r>
                        <a:rPr lang="en-CA" sz="1900" dirty="0"/>
                        <a:t>Cost plus award fee (CPAF)</a:t>
                      </a:r>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900" dirty="0"/>
                        <a:t>In addition to costs, majority of the fee based on the satisfaction of certain broad subjective performance criteria that are defined and incorporated into the contract. </a:t>
                      </a:r>
                      <a:endParaRPr lang="en-CA" sz="1900" dirty="0"/>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61651884"/>
                  </a:ext>
                </a:extLst>
              </a:tr>
            </a:tbl>
          </a:graphicData>
        </a:graphic>
      </p:graphicFrame>
    </p:spTree>
    <p:extLst>
      <p:ext uri="{BB962C8B-B14F-4D97-AF65-F5344CB8AC3E}">
        <p14:creationId xmlns:p14="http://schemas.microsoft.com/office/powerpoint/2010/main" val="2548340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AEEC4-FC6F-458B-A0B8-CBE8DD4F1BCB}"/>
              </a:ext>
            </a:extLst>
          </p:cNvPr>
          <p:cNvSpPr>
            <a:spLocks noGrp="1"/>
          </p:cNvSpPr>
          <p:nvPr>
            <p:ph type="title"/>
          </p:nvPr>
        </p:nvSpPr>
        <p:spPr/>
        <p:txBody>
          <a:bodyPr/>
          <a:lstStyle/>
          <a:p>
            <a:r>
              <a:rPr lang="en-CA" dirty="0"/>
              <a:t>Types of contracts  (cont’d)</a:t>
            </a:r>
          </a:p>
        </p:txBody>
      </p:sp>
      <p:sp>
        <p:nvSpPr>
          <p:cNvPr id="4" name="Slide Number Placeholder 3">
            <a:extLst>
              <a:ext uri="{FF2B5EF4-FFF2-40B4-BE49-F238E27FC236}">
                <a16:creationId xmlns:a16="http://schemas.microsoft.com/office/drawing/2014/main" id="{B0203855-2382-423C-A5D6-D856012968FE}"/>
              </a:ext>
            </a:extLst>
          </p:cNvPr>
          <p:cNvSpPr>
            <a:spLocks noGrp="1"/>
          </p:cNvSpPr>
          <p:nvPr>
            <p:ph type="sldNum" sz="quarter" idx="12"/>
          </p:nvPr>
        </p:nvSpPr>
        <p:spPr/>
        <p:txBody>
          <a:bodyPr/>
          <a:lstStyle/>
          <a:p>
            <a:fld id="{5771F767-0FB1-44C9-A6CF-166E2F908689}" type="slidenum">
              <a:rPr lang="en-US" smtClean="0"/>
              <a:pPr/>
              <a:t>19</a:t>
            </a:fld>
            <a:endParaRPr lang="en-US" dirty="0"/>
          </a:p>
        </p:txBody>
      </p:sp>
      <p:graphicFrame>
        <p:nvGraphicFramePr>
          <p:cNvPr id="9" name="Content Placeholder 3">
            <a:extLst>
              <a:ext uri="{FF2B5EF4-FFF2-40B4-BE49-F238E27FC236}">
                <a16:creationId xmlns:a16="http://schemas.microsoft.com/office/drawing/2014/main" id="{93583F1F-1325-4FFC-994D-381EC0AE522C}"/>
              </a:ext>
            </a:extLst>
          </p:cNvPr>
          <p:cNvGraphicFramePr>
            <a:graphicFrameLocks/>
          </p:cNvGraphicFramePr>
          <p:nvPr>
            <p:extLst>
              <p:ext uri="{D42A27DB-BD31-4B8C-83A1-F6EECF244321}">
                <p14:modId xmlns:p14="http://schemas.microsoft.com/office/powerpoint/2010/main" val="3179270277"/>
              </p:ext>
            </p:extLst>
          </p:nvPr>
        </p:nvGraphicFramePr>
        <p:xfrm>
          <a:off x="141801" y="1353782"/>
          <a:ext cx="8860398" cy="3970223"/>
        </p:xfrm>
        <a:graphic>
          <a:graphicData uri="http://schemas.openxmlformats.org/drawingml/2006/table">
            <a:tbl>
              <a:tblPr firstRow="1" bandRow="1">
                <a:tableStyleId>{72833802-FEF1-4C79-8D5D-14CF1EAF98D9}</a:tableStyleId>
              </a:tblPr>
              <a:tblGrid>
                <a:gridCol w="2837705">
                  <a:extLst>
                    <a:ext uri="{9D8B030D-6E8A-4147-A177-3AD203B41FA5}">
                      <a16:colId xmlns:a16="http://schemas.microsoft.com/office/drawing/2014/main" val="3588672987"/>
                    </a:ext>
                  </a:extLst>
                </a:gridCol>
                <a:gridCol w="6022693">
                  <a:extLst>
                    <a:ext uri="{9D8B030D-6E8A-4147-A177-3AD203B41FA5}">
                      <a16:colId xmlns:a16="http://schemas.microsoft.com/office/drawing/2014/main" val="2470125438"/>
                    </a:ext>
                  </a:extLst>
                </a:gridCol>
              </a:tblGrid>
              <a:tr h="426923">
                <a:tc>
                  <a:txBody>
                    <a:bodyPr/>
                    <a:lstStyle/>
                    <a:p>
                      <a:pPr algn="ctr"/>
                      <a:r>
                        <a:rPr lang="en-CA" sz="1900" dirty="0">
                          <a:solidFill>
                            <a:schemeClr val="tx1"/>
                          </a:solidFill>
                        </a:rPr>
                        <a:t>Contract Types</a:t>
                      </a:r>
                    </a:p>
                  </a:txBody>
                  <a:tcPr marL="68580" marR="68580" marT="34290" marB="3429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900" dirty="0">
                          <a:solidFill>
                            <a:schemeClr val="tx1"/>
                          </a:solidFill>
                        </a:rPr>
                        <a:t>Details</a:t>
                      </a:r>
                    </a:p>
                  </a:txBody>
                  <a:tcPr marL="68580" marR="68580" marT="34290" marB="3429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37957030"/>
                  </a:ext>
                </a:extLst>
              </a:tr>
              <a:tr h="320288">
                <a:tc>
                  <a:txBody>
                    <a:bodyPr/>
                    <a:lstStyle/>
                    <a:p>
                      <a:pPr algn="ctr"/>
                      <a:r>
                        <a:rPr lang="en-CA" sz="1900" dirty="0"/>
                        <a:t>Time and Materials (T&amp;M)</a:t>
                      </a:r>
                    </a:p>
                    <a:p>
                      <a:pPr algn="ctr"/>
                      <a:r>
                        <a:rPr lang="en-CA" sz="1900" baseline="0" dirty="0"/>
                        <a:t>similar to  (T&amp;E) for </a:t>
                      </a:r>
                      <a:br>
                        <a:rPr lang="en-CA" sz="1900" baseline="0" dirty="0"/>
                      </a:br>
                      <a:r>
                        <a:rPr lang="en-CA" sz="1900" baseline="0" dirty="0"/>
                        <a:t>Time and Expenses</a:t>
                      </a:r>
                      <a:endParaRPr lang="en-CA" sz="1900" dirty="0"/>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900" dirty="0"/>
                        <a:t> A</a:t>
                      </a:r>
                      <a:r>
                        <a:rPr lang="en-US" sz="1900" dirty="0"/>
                        <a:t> hybrid type of contractual arrangement with aspects of both cost-reimbursable and fixed</a:t>
                      </a:r>
                      <a:r>
                        <a:rPr lang="en-US" sz="1900" baseline="0" dirty="0"/>
                        <a:t> </a:t>
                      </a:r>
                      <a:r>
                        <a:rPr lang="en-US" sz="1900" dirty="0"/>
                        <a:t>price contracts; used when a precise statement of work cannot be quickly prescribed. May specify a maximum contract value.</a:t>
                      </a:r>
                    </a:p>
                    <a:p>
                      <a:pPr algn="ctr"/>
                      <a:endParaRPr lang="en-US" sz="1900" dirty="0"/>
                    </a:p>
                    <a:p>
                      <a:pPr algn="ctr"/>
                      <a:r>
                        <a:rPr lang="en-US" sz="1900" dirty="0"/>
                        <a:t>They can grow</a:t>
                      </a:r>
                      <a:r>
                        <a:rPr lang="en-US" sz="1900" baseline="0" dirty="0"/>
                        <a:t> like cost-reimbursable contracts because the volume of scope/work can increase, but they can act partially like fixed price contracts because some unit rates could be fixed.  For example the hourly rate for a software developer cannot increase during the contract, even if the contractor has to end up paying more for the developer who is sub-contracted.</a:t>
                      </a:r>
                      <a:endParaRPr lang="en-CA" sz="1900" dirty="0"/>
                    </a:p>
                  </a:txBody>
                  <a:tcPr marL="68580" marR="68580" marT="34290" marB="34290">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99051869"/>
                  </a:ext>
                </a:extLst>
              </a:tr>
            </a:tbl>
          </a:graphicData>
        </a:graphic>
      </p:graphicFrame>
    </p:spTree>
    <p:extLst>
      <p:ext uri="{BB962C8B-B14F-4D97-AF65-F5344CB8AC3E}">
        <p14:creationId xmlns:p14="http://schemas.microsoft.com/office/powerpoint/2010/main" val="3405724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Module agenda</a:t>
            </a:r>
          </a:p>
        </p:txBody>
      </p:sp>
      <p:sp>
        <p:nvSpPr>
          <p:cNvPr id="10" name="Content Placeholder 2">
            <a:extLst>
              <a:ext uri="{FF2B5EF4-FFF2-40B4-BE49-F238E27FC236}">
                <a16:creationId xmlns:a16="http://schemas.microsoft.com/office/drawing/2014/main" id="{3FB047CB-9F94-4E2D-84D2-0D83EF3090DF}"/>
              </a:ext>
            </a:extLst>
          </p:cNvPr>
          <p:cNvSpPr>
            <a:spLocks noGrp="1"/>
          </p:cNvSpPr>
          <p:nvPr>
            <p:ph idx="1"/>
          </p:nvPr>
        </p:nvSpPr>
        <p:spPr>
          <a:xfrm>
            <a:off x="1271486" y="1668378"/>
            <a:ext cx="6080865" cy="3717538"/>
          </a:xfrm>
        </p:spPr>
        <p:txBody>
          <a:bodyPr>
            <a:normAutofit/>
          </a:bodyPr>
          <a:lstStyle/>
          <a:p>
            <a:r>
              <a:rPr lang="en-CA" dirty="0"/>
              <a:t>Module Learning Outcomes</a:t>
            </a:r>
          </a:p>
          <a:p>
            <a:pPr lvl="1"/>
            <a:r>
              <a:rPr lang="en-US" dirty="0"/>
              <a:t>Understand use of inputs, tools, techniques in the conduct procurement process</a:t>
            </a:r>
          </a:p>
          <a:p>
            <a:pPr lvl="1"/>
            <a:r>
              <a:rPr lang="en-US" dirty="0"/>
              <a:t>Apply use of different contract types depending on risk and other project details</a:t>
            </a:r>
          </a:p>
          <a:p>
            <a:pPr lvl="1"/>
            <a:r>
              <a:rPr lang="en-US" dirty="0"/>
              <a:t>Calculate contract incentive fees</a:t>
            </a:r>
          </a:p>
          <a:p>
            <a:r>
              <a:rPr lang="en-CA" dirty="0"/>
              <a:t>Homework/evaluations</a:t>
            </a:r>
          </a:p>
        </p:txBody>
      </p:sp>
      <p:pic>
        <p:nvPicPr>
          <p:cNvPr id="4098" name="Picture 2" descr="The key to success in sales: an agenda | Sandler Training">
            <a:extLst>
              <a:ext uri="{FF2B5EF4-FFF2-40B4-BE49-F238E27FC236}">
                <a16:creationId xmlns:a16="http://schemas.microsoft.com/office/drawing/2014/main" id="{228A863A-6594-4E4D-8ED2-DA2C188960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59427" y="4246806"/>
            <a:ext cx="3414880" cy="227822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B38D810D-408D-4A9C-845D-1B71A4C9AE99}"/>
              </a:ext>
            </a:extLst>
          </p:cNvPr>
          <p:cNvSpPr>
            <a:spLocks noGrp="1"/>
          </p:cNvSpPr>
          <p:nvPr>
            <p:ph type="sldNum" sz="quarter" idx="12"/>
          </p:nvPr>
        </p:nvSpPr>
        <p:spPr/>
        <p:txBody>
          <a:bodyPr/>
          <a:lstStyle/>
          <a:p>
            <a:fld id="{5771F767-0FB1-44C9-A6CF-166E2F908689}" type="slidenum">
              <a:rPr lang="en-US" smtClean="0"/>
              <a:pPr/>
              <a:t>2</a:t>
            </a:fld>
            <a:endParaRPr lang="en-US" dirty="0"/>
          </a:p>
        </p:txBody>
      </p:sp>
    </p:spTree>
    <p:extLst>
      <p:ext uri="{BB962C8B-B14F-4D97-AF65-F5344CB8AC3E}">
        <p14:creationId xmlns:p14="http://schemas.microsoft.com/office/powerpoint/2010/main" val="2306080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240B0-7BF1-4CEA-99EB-40426B3911EB}"/>
              </a:ext>
            </a:extLst>
          </p:cNvPr>
          <p:cNvSpPr>
            <a:spLocks noGrp="1"/>
          </p:cNvSpPr>
          <p:nvPr>
            <p:ph type="title"/>
          </p:nvPr>
        </p:nvSpPr>
        <p:spPr/>
        <p:txBody>
          <a:bodyPr>
            <a:normAutofit fontScale="90000"/>
          </a:bodyPr>
          <a:lstStyle/>
          <a:p>
            <a:r>
              <a:rPr lang="en-CA" dirty="0"/>
              <a:t>Contract type</a:t>
            </a:r>
            <a:br>
              <a:rPr lang="en-CA" dirty="0"/>
            </a:br>
            <a:endParaRPr lang="en-CA" dirty="0"/>
          </a:p>
        </p:txBody>
      </p:sp>
      <p:sp>
        <p:nvSpPr>
          <p:cNvPr id="4" name="Slide Number Placeholder 3">
            <a:extLst>
              <a:ext uri="{FF2B5EF4-FFF2-40B4-BE49-F238E27FC236}">
                <a16:creationId xmlns:a16="http://schemas.microsoft.com/office/drawing/2014/main" id="{25EE6857-176A-4C48-8B5C-33669931DE10}"/>
              </a:ext>
            </a:extLst>
          </p:cNvPr>
          <p:cNvSpPr>
            <a:spLocks noGrp="1"/>
          </p:cNvSpPr>
          <p:nvPr>
            <p:ph type="sldNum" sz="quarter" idx="12"/>
          </p:nvPr>
        </p:nvSpPr>
        <p:spPr/>
        <p:txBody>
          <a:bodyPr/>
          <a:lstStyle/>
          <a:p>
            <a:fld id="{5771F767-0FB1-44C9-A6CF-166E2F908689}" type="slidenum">
              <a:rPr lang="en-US" smtClean="0"/>
              <a:pPr/>
              <a:t>20</a:t>
            </a:fld>
            <a:endParaRPr lang="en-US" dirty="0"/>
          </a:p>
        </p:txBody>
      </p:sp>
      <p:graphicFrame>
        <p:nvGraphicFramePr>
          <p:cNvPr id="8" name="Table 4">
            <a:extLst>
              <a:ext uri="{FF2B5EF4-FFF2-40B4-BE49-F238E27FC236}">
                <a16:creationId xmlns:a16="http://schemas.microsoft.com/office/drawing/2014/main" id="{8D3F881C-AD90-4248-B71E-2585E2722A5D}"/>
              </a:ext>
            </a:extLst>
          </p:cNvPr>
          <p:cNvGraphicFramePr>
            <a:graphicFrameLocks noGrp="1"/>
          </p:cNvGraphicFramePr>
          <p:nvPr>
            <p:extLst>
              <p:ext uri="{D42A27DB-BD31-4B8C-83A1-F6EECF244321}">
                <p14:modId xmlns:p14="http://schemas.microsoft.com/office/powerpoint/2010/main" val="643553175"/>
              </p:ext>
            </p:extLst>
          </p:nvPr>
        </p:nvGraphicFramePr>
        <p:xfrm>
          <a:off x="222741" y="1833910"/>
          <a:ext cx="8698517" cy="4013874"/>
        </p:xfrm>
        <a:graphic>
          <a:graphicData uri="http://schemas.openxmlformats.org/drawingml/2006/table">
            <a:tbl>
              <a:tblPr firstRow="1" bandRow="1">
                <a:tableStyleId>{1E171933-4619-4E11-9A3F-F7608DF75F80}</a:tableStyleId>
              </a:tblPr>
              <a:tblGrid>
                <a:gridCol w="812864">
                  <a:extLst>
                    <a:ext uri="{9D8B030D-6E8A-4147-A177-3AD203B41FA5}">
                      <a16:colId xmlns:a16="http://schemas.microsoft.com/office/drawing/2014/main" val="3746459148"/>
                    </a:ext>
                  </a:extLst>
                </a:gridCol>
                <a:gridCol w="345233">
                  <a:extLst>
                    <a:ext uri="{9D8B030D-6E8A-4147-A177-3AD203B41FA5}">
                      <a16:colId xmlns:a16="http://schemas.microsoft.com/office/drawing/2014/main" val="1505690067"/>
                    </a:ext>
                  </a:extLst>
                </a:gridCol>
                <a:gridCol w="1073113">
                  <a:extLst>
                    <a:ext uri="{9D8B030D-6E8A-4147-A177-3AD203B41FA5}">
                      <a16:colId xmlns:a16="http://schemas.microsoft.com/office/drawing/2014/main" val="3828684012"/>
                    </a:ext>
                  </a:extLst>
                </a:gridCol>
                <a:gridCol w="6467307">
                  <a:extLst>
                    <a:ext uri="{9D8B030D-6E8A-4147-A177-3AD203B41FA5}">
                      <a16:colId xmlns:a16="http://schemas.microsoft.com/office/drawing/2014/main" val="126837658"/>
                    </a:ext>
                  </a:extLst>
                </a:gridCol>
              </a:tblGrid>
              <a:tr h="636807">
                <a:tc>
                  <a:txBody>
                    <a:bodyPr/>
                    <a:lstStyle/>
                    <a:p>
                      <a:pPr algn="ctr"/>
                      <a:endParaRPr lang="en-CA" dirty="0">
                        <a:solidFill>
                          <a:schemeClr val="tx1">
                            <a:lumMod val="85000"/>
                            <a:lumOff val="15000"/>
                          </a:schemeClr>
                        </a:solidFill>
                      </a:endParaRPr>
                    </a:p>
                  </a:txBody>
                  <a:tcPr/>
                </a:tc>
                <a:tc>
                  <a:txBody>
                    <a:bodyPr/>
                    <a:lstStyle/>
                    <a:p>
                      <a:pPr algn="ctr"/>
                      <a:endParaRPr lang="en-CA" sz="1600" dirty="0">
                        <a:solidFill>
                          <a:schemeClr val="tx1">
                            <a:lumMod val="85000"/>
                            <a:lumOff val="15000"/>
                          </a:schemeClr>
                        </a:solidFill>
                      </a:endParaRPr>
                    </a:p>
                  </a:txBody>
                  <a:tcPr/>
                </a:tc>
                <a:tc>
                  <a:txBody>
                    <a:bodyPr/>
                    <a:lstStyle/>
                    <a:p>
                      <a:pPr algn="ctr"/>
                      <a:r>
                        <a:rPr lang="en-CA" sz="1600" dirty="0">
                          <a:solidFill>
                            <a:schemeClr val="tx1">
                              <a:lumMod val="85000"/>
                              <a:lumOff val="15000"/>
                            </a:schemeClr>
                          </a:solidFill>
                        </a:rPr>
                        <a:t>Contract Type*</a:t>
                      </a:r>
                    </a:p>
                  </a:txBody>
                  <a:tcPr/>
                </a:tc>
                <a:tc>
                  <a:txBody>
                    <a:bodyPr/>
                    <a:lstStyle/>
                    <a:p>
                      <a:r>
                        <a:rPr lang="en-CA" dirty="0">
                          <a:solidFill>
                            <a:schemeClr val="tx1">
                              <a:lumMod val="85000"/>
                              <a:lumOff val="15000"/>
                            </a:schemeClr>
                          </a:solidFill>
                        </a:rPr>
                        <a:t>Situation</a:t>
                      </a:r>
                    </a:p>
                  </a:txBody>
                  <a:tcPr/>
                </a:tc>
                <a:extLst>
                  <a:ext uri="{0D108BD9-81ED-4DB2-BD59-A6C34878D82A}">
                    <a16:rowId xmlns:a16="http://schemas.microsoft.com/office/drawing/2014/main" val="41340643"/>
                  </a:ext>
                </a:extLst>
              </a:tr>
              <a:tr h="790527">
                <a:tc>
                  <a:txBody>
                    <a:bodyPr/>
                    <a:lstStyle/>
                    <a:p>
                      <a:pPr algn="ctr"/>
                      <a:r>
                        <a:rPr lang="en-CA" sz="1600" dirty="0"/>
                        <a:t>FPEPA</a:t>
                      </a:r>
                    </a:p>
                  </a:txBody>
                  <a:tcPr/>
                </a:tc>
                <a:tc>
                  <a:txBody>
                    <a:bodyPr/>
                    <a:lstStyle/>
                    <a:p>
                      <a:pPr algn="ctr"/>
                      <a:r>
                        <a:rPr lang="en-CA" sz="1600" dirty="0"/>
                        <a:t>1.</a:t>
                      </a:r>
                    </a:p>
                  </a:txBody>
                  <a:tcPr/>
                </a:tc>
                <a:tc>
                  <a:txBody>
                    <a:bodyPr/>
                    <a:lstStyle/>
                    <a:p>
                      <a:pPr algn="ctr"/>
                      <a:endParaRPr lang="en-CA" dirty="0"/>
                    </a:p>
                  </a:txBody>
                  <a:tcPr/>
                </a:tc>
                <a:tc>
                  <a:txBody>
                    <a:bodyPr/>
                    <a:lstStyle/>
                    <a:p>
                      <a:r>
                        <a:rPr lang="en-CA" dirty="0"/>
                        <a:t>The contract arrangement that is designed to give a </a:t>
                      </a:r>
                      <a:r>
                        <a:rPr lang="en-CA" b="1" dirty="0"/>
                        <a:t>seller</a:t>
                      </a:r>
                      <a:r>
                        <a:rPr lang="en-CA" dirty="0"/>
                        <a:t> relief for inflation on a long-term contract.</a:t>
                      </a:r>
                    </a:p>
                  </a:txBody>
                  <a:tcPr/>
                </a:tc>
                <a:extLst>
                  <a:ext uri="{0D108BD9-81ED-4DB2-BD59-A6C34878D82A}">
                    <a16:rowId xmlns:a16="http://schemas.microsoft.com/office/drawing/2014/main" val="825435973"/>
                  </a:ext>
                </a:extLst>
              </a:tr>
              <a:tr h="790527">
                <a:tc>
                  <a:txBody>
                    <a:bodyPr/>
                    <a:lstStyle/>
                    <a:p>
                      <a:pPr algn="ctr"/>
                      <a:r>
                        <a:rPr lang="en-CA" sz="1600" dirty="0"/>
                        <a:t>CPFF</a:t>
                      </a:r>
                    </a:p>
                  </a:txBody>
                  <a:tcPr/>
                </a:tc>
                <a:tc>
                  <a:txBody>
                    <a:bodyPr/>
                    <a:lstStyle/>
                    <a:p>
                      <a:pPr algn="ctr"/>
                      <a:r>
                        <a:rPr lang="en-CA" sz="1600" dirty="0"/>
                        <a:t>2.</a:t>
                      </a:r>
                    </a:p>
                  </a:txBody>
                  <a:tcPr/>
                </a:tc>
                <a:tc>
                  <a:txBody>
                    <a:bodyPr/>
                    <a:lstStyle/>
                    <a:p>
                      <a:pPr algn="ctr"/>
                      <a:endParaRPr lang="en-CA" dirty="0"/>
                    </a:p>
                  </a:txBody>
                  <a:tcPr/>
                </a:tc>
                <a:tc>
                  <a:txBody>
                    <a:bodyPr/>
                    <a:lstStyle/>
                    <a:p>
                      <a:r>
                        <a:rPr lang="en-CA" dirty="0"/>
                        <a:t>The contract arrangement where the </a:t>
                      </a:r>
                      <a:r>
                        <a:rPr lang="en-CA" b="1" dirty="0"/>
                        <a:t>buyer</a:t>
                      </a:r>
                      <a:r>
                        <a:rPr lang="en-CA" dirty="0"/>
                        <a:t> is at the most risk of absorbing excessive cost overruns.</a:t>
                      </a:r>
                    </a:p>
                  </a:txBody>
                  <a:tcPr/>
                </a:tc>
                <a:extLst>
                  <a:ext uri="{0D108BD9-81ED-4DB2-BD59-A6C34878D82A}">
                    <a16:rowId xmlns:a16="http://schemas.microsoft.com/office/drawing/2014/main" val="966947963"/>
                  </a:ext>
                </a:extLst>
              </a:tr>
              <a:tr h="1005486">
                <a:tc>
                  <a:txBody>
                    <a:bodyPr/>
                    <a:lstStyle/>
                    <a:p>
                      <a:pPr algn="ctr"/>
                      <a:r>
                        <a:rPr lang="en-CA" sz="1600" dirty="0"/>
                        <a:t>FPIF</a:t>
                      </a:r>
                    </a:p>
                  </a:txBody>
                  <a:tcPr/>
                </a:tc>
                <a:tc>
                  <a:txBody>
                    <a:bodyPr/>
                    <a:lstStyle/>
                    <a:p>
                      <a:pPr algn="ctr"/>
                      <a:r>
                        <a:rPr lang="en-CA" sz="1600" dirty="0"/>
                        <a:t>3.</a:t>
                      </a:r>
                    </a:p>
                  </a:txBody>
                  <a:tcPr/>
                </a:tc>
                <a:tc>
                  <a:txBody>
                    <a:bodyPr/>
                    <a:lstStyle/>
                    <a:p>
                      <a:pPr algn="ctr"/>
                      <a:endParaRPr lang="en-CA" dirty="0"/>
                    </a:p>
                  </a:txBody>
                  <a:tcPr/>
                </a:tc>
                <a:tc>
                  <a:txBody>
                    <a:bodyPr/>
                    <a:lstStyle/>
                    <a:p>
                      <a:r>
                        <a:rPr lang="en-CA" dirty="0"/>
                        <a:t>The City of London requires construction services for the fully-designed new wastewater treatment plant.  There is a firm deadline for completion related to expected population growth.</a:t>
                      </a:r>
                    </a:p>
                  </a:txBody>
                  <a:tcPr/>
                </a:tc>
                <a:extLst>
                  <a:ext uri="{0D108BD9-81ED-4DB2-BD59-A6C34878D82A}">
                    <a16:rowId xmlns:a16="http://schemas.microsoft.com/office/drawing/2014/main" val="2141469053"/>
                  </a:ext>
                </a:extLst>
              </a:tr>
              <a:tr h="790527">
                <a:tc>
                  <a:txBody>
                    <a:bodyPr/>
                    <a:lstStyle/>
                    <a:p>
                      <a:pPr algn="ctr"/>
                      <a:r>
                        <a:rPr lang="en-CA" sz="1600" dirty="0"/>
                        <a:t>T&amp;M</a:t>
                      </a:r>
                    </a:p>
                  </a:txBody>
                  <a:tcPr/>
                </a:tc>
                <a:tc>
                  <a:txBody>
                    <a:bodyPr/>
                    <a:lstStyle/>
                    <a:p>
                      <a:pPr algn="ctr"/>
                      <a:r>
                        <a:rPr lang="en-CA" sz="1600" dirty="0"/>
                        <a:t>4.</a:t>
                      </a:r>
                    </a:p>
                  </a:txBody>
                  <a:tcPr/>
                </a:tc>
                <a:tc>
                  <a:txBody>
                    <a:bodyPr/>
                    <a:lstStyle/>
                    <a:p>
                      <a:pPr algn="ctr"/>
                      <a:endParaRPr lang="en-CA" dirty="0"/>
                    </a:p>
                  </a:txBody>
                  <a:tcPr/>
                </a:tc>
                <a:tc>
                  <a:txBody>
                    <a:bodyPr/>
                    <a:lstStyle/>
                    <a:p>
                      <a:r>
                        <a:rPr lang="en-US" dirty="0"/>
                        <a:t>Sue Carpenter is offering to install kitchen cabinets for the Smith family at $40/</a:t>
                      </a:r>
                      <a:r>
                        <a:rPr lang="en-US" dirty="0" err="1"/>
                        <a:t>hr</a:t>
                      </a:r>
                      <a:r>
                        <a:rPr lang="en-US" dirty="0"/>
                        <a:t> and a 10% markup on any purchases made.</a:t>
                      </a:r>
                      <a:endParaRPr lang="en-CA" dirty="0"/>
                    </a:p>
                  </a:txBody>
                  <a:tcPr/>
                </a:tc>
                <a:extLst>
                  <a:ext uri="{0D108BD9-81ED-4DB2-BD59-A6C34878D82A}">
                    <a16:rowId xmlns:a16="http://schemas.microsoft.com/office/drawing/2014/main" val="2177285944"/>
                  </a:ext>
                </a:extLst>
              </a:tr>
            </a:tbl>
          </a:graphicData>
        </a:graphic>
      </p:graphicFrame>
      <p:sp>
        <p:nvSpPr>
          <p:cNvPr id="10" name="TextBox 9">
            <a:extLst>
              <a:ext uri="{FF2B5EF4-FFF2-40B4-BE49-F238E27FC236}">
                <a16:creationId xmlns:a16="http://schemas.microsoft.com/office/drawing/2014/main" id="{71A97558-F589-4E5E-8EAB-28BD8749C6C3}"/>
              </a:ext>
            </a:extLst>
          </p:cNvPr>
          <p:cNvSpPr txBox="1"/>
          <p:nvPr/>
        </p:nvSpPr>
        <p:spPr>
          <a:xfrm>
            <a:off x="306624" y="5924946"/>
            <a:ext cx="8698518" cy="1046440"/>
          </a:xfrm>
          <a:prstGeom prst="rect">
            <a:avLst/>
          </a:prstGeom>
          <a:noFill/>
        </p:spPr>
        <p:txBody>
          <a:bodyPr wrap="square" rtlCol="0">
            <a:spAutoFit/>
          </a:bodyPr>
          <a:lstStyle/>
          <a:p>
            <a:pPr marL="0" rtl="0" eaLnBrk="1" fontAlgn="t" latinLnBrk="0" hangingPunct="1">
              <a:spcBef>
                <a:spcPts val="0"/>
              </a:spcBef>
              <a:spcAft>
                <a:spcPts val="0"/>
              </a:spcAft>
            </a:pPr>
            <a:r>
              <a:rPr lang="en-CA" sz="1600" i="1" u="none" strike="noStrike" kern="1200" dirty="0">
                <a:effectLst/>
              </a:rPr>
              <a:t>*Firm fixed price (FFP), </a:t>
            </a:r>
            <a:r>
              <a:rPr lang="en-CA" sz="1600" b="0" i="1" u="none" strike="noStrike" kern="1200" dirty="0">
                <a:solidFill>
                  <a:srgbClr val="000000"/>
                </a:solidFill>
                <a:effectLst/>
              </a:rPr>
              <a:t>Fixed price incentive fee (FPIF), Fixed price with economic price adjustments (FPEPA), </a:t>
            </a:r>
            <a:r>
              <a:rPr lang="en-US" sz="1600" i="1" u="none" strike="noStrike" kern="1200" dirty="0">
                <a:effectLst/>
              </a:rPr>
              <a:t>Cost plus fixed fee (CPFF), </a:t>
            </a:r>
            <a:r>
              <a:rPr lang="en-CA" sz="1600" b="0" i="1" u="none" strike="noStrike" kern="1200" dirty="0">
                <a:solidFill>
                  <a:srgbClr val="000000"/>
                </a:solidFill>
                <a:effectLst/>
              </a:rPr>
              <a:t>Cost plus incentive fee (CPIF), Cost plus award fee (CPAF), </a:t>
            </a:r>
            <a:r>
              <a:rPr lang="en-CA" sz="1600" b="0" i="1" u="none" strike="noStrike" dirty="0">
                <a:effectLst/>
              </a:rPr>
              <a:t>Time and Materials (T&amp;M)</a:t>
            </a:r>
          </a:p>
          <a:p>
            <a:pPr marL="0" algn="ctr" rtl="0" eaLnBrk="1" fontAlgn="t" latinLnBrk="0" hangingPunct="1">
              <a:spcBef>
                <a:spcPts val="0"/>
              </a:spcBef>
              <a:spcAft>
                <a:spcPts val="0"/>
              </a:spcAft>
            </a:pPr>
            <a:endParaRPr lang="en-CA" sz="1400" b="0" i="0" u="none" strike="noStrike" dirty="0">
              <a:effectLst/>
              <a:latin typeface="Arial" panose="020B0604020202020204" pitchFamily="34" charset="0"/>
            </a:endParaRPr>
          </a:p>
          <a:p>
            <a:pPr marL="0" algn="ctr" rtl="0" eaLnBrk="1" fontAlgn="t" latinLnBrk="0" hangingPunct="1">
              <a:spcBef>
                <a:spcPts val="0"/>
              </a:spcBef>
              <a:spcAft>
                <a:spcPts val="0"/>
              </a:spcAft>
            </a:pPr>
            <a:endParaRPr lang="en-CA" sz="1600" b="0" i="0" u="none" strike="noStrike" dirty="0">
              <a:effectLst/>
              <a:latin typeface="Arial" panose="020B0604020202020204" pitchFamily="34" charset="0"/>
            </a:endParaRPr>
          </a:p>
        </p:txBody>
      </p:sp>
      <p:sp>
        <p:nvSpPr>
          <p:cNvPr id="11" name="Rectangle: Rounded Corners 10">
            <a:extLst>
              <a:ext uri="{FF2B5EF4-FFF2-40B4-BE49-F238E27FC236}">
                <a16:creationId xmlns:a16="http://schemas.microsoft.com/office/drawing/2014/main" id="{760F0FA4-E95B-4AF3-A7EE-987A065FC071}"/>
              </a:ext>
            </a:extLst>
          </p:cNvPr>
          <p:cNvSpPr/>
          <p:nvPr/>
        </p:nvSpPr>
        <p:spPr>
          <a:xfrm>
            <a:off x="222381" y="1698139"/>
            <a:ext cx="766800" cy="4258745"/>
          </a:xfrm>
          <a:prstGeom prst="round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nvGrpSpPr>
          <p:cNvPr id="6" name="Group 5">
            <a:extLst>
              <a:ext uri="{FF2B5EF4-FFF2-40B4-BE49-F238E27FC236}">
                <a16:creationId xmlns:a16="http://schemas.microsoft.com/office/drawing/2014/main" id="{4EBF6CE7-75F7-4E27-B8DE-5B81DA31A608}"/>
              </a:ext>
            </a:extLst>
          </p:cNvPr>
          <p:cNvGrpSpPr/>
          <p:nvPr/>
        </p:nvGrpSpPr>
        <p:grpSpPr>
          <a:xfrm>
            <a:off x="1793409" y="1010216"/>
            <a:ext cx="6948255" cy="733146"/>
            <a:chOff x="1606797" y="933054"/>
            <a:chExt cx="5186511" cy="733146"/>
          </a:xfrm>
        </p:grpSpPr>
        <p:sp>
          <p:nvSpPr>
            <p:cNvPr id="12" name="Rectangle: Rounded Corners 11">
              <a:extLst>
                <a:ext uri="{FF2B5EF4-FFF2-40B4-BE49-F238E27FC236}">
                  <a16:creationId xmlns:a16="http://schemas.microsoft.com/office/drawing/2014/main" id="{1E45B28A-5F54-4618-88FF-90C555B52E22}"/>
                </a:ext>
              </a:extLst>
            </p:cNvPr>
            <p:cNvSpPr/>
            <p:nvPr/>
          </p:nvSpPr>
          <p:spPr>
            <a:xfrm>
              <a:off x="2015118" y="933054"/>
              <a:ext cx="4778190" cy="680612"/>
            </a:xfrm>
            <a:prstGeom prst="round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200" dirty="0"/>
                <a:t>Enter the appropriate contract type (see *) and then drag the red framed box or use Slide Show mode</a:t>
              </a:r>
            </a:p>
          </p:txBody>
        </p:sp>
        <p:sp>
          <p:nvSpPr>
            <p:cNvPr id="5" name="Arrow: Bent-Up 4">
              <a:extLst>
                <a:ext uri="{FF2B5EF4-FFF2-40B4-BE49-F238E27FC236}">
                  <a16:creationId xmlns:a16="http://schemas.microsoft.com/office/drawing/2014/main" id="{009597A7-5FB6-4B2E-AE5F-CFCEE56776AF}"/>
                </a:ext>
              </a:extLst>
            </p:cNvPr>
            <p:cNvSpPr/>
            <p:nvPr/>
          </p:nvSpPr>
          <p:spPr>
            <a:xfrm rot="10800000">
              <a:off x="1606797" y="1166101"/>
              <a:ext cx="519992" cy="500099"/>
            </a:xfrm>
            <a:prstGeom prst="bentUpArrow">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4177861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6788" y="152399"/>
            <a:ext cx="7707726" cy="761999"/>
          </a:xfrm>
        </p:spPr>
        <p:txBody>
          <a:bodyPr>
            <a:noAutofit/>
          </a:bodyPr>
          <a:lstStyle/>
          <a:p>
            <a:r>
              <a:rPr lang="en-CA" dirty="0"/>
              <a:t>Incentive contracts – CPIF </a:t>
            </a:r>
            <a:endParaRPr lang="en-US" b="1" dirty="0"/>
          </a:p>
        </p:txBody>
      </p:sp>
      <p:sp>
        <p:nvSpPr>
          <p:cNvPr id="4" name="Content Placeholder 3"/>
          <p:cNvSpPr>
            <a:spLocks noGrp="1"/>
          </p:cNvSpPr>
          <p:nvPr>
            <p:ph idx="1"/>
          </p:nvPr>
        </p:nvSpPr>
        <p:spPr>
          <a:xfrm>
            <a:off x="348736" y="1218066"/>
            <a:ext cx="8555778" cy="5355582"/>
          </a:xfrm>
        </p:spPr>
        <p:txBody>
          <a:bodyPr>
            <a:noAutofit/>
          </a:bodyPr>
          <a:lstStyle/>
          <a:p>
            <a:r>
              <a:rPr lang="en-CA" dirty="0">
                <a:solidFill>
                  <a:schemeClr val="tx1"/>
                </a:solidFill>
              </a:rPr>
              <a:t>CPIF – </a:t>
            </a:r>
            <a:r>
              <a:rPr lang="en-CA" b="1" dirty="0">
                <a:solidFill>
                  <a:schemeClr val="tx1"/>
                </a:solidFill>
              </a:rPr>
              <a:t>Cost Plus </a:t>
            </a:r>
            <a:r>
              <a:rPr lang="en-CA" b="1" dirty="0">
                <a:solidFill>
                  <a:srgbClr val="00B0F0"/>
                </a:solidFill>
              </a:rPr>
              <a:t>Incentive</a:t>
            </a:r>
            <a:r>
              <a:rPr lang="en-CA" dirty="0">
                <a:solidFill>
                  <a:schemeClr val="tx1"/>
                </a:solidFill>
              </a:rPr>
              <a:t> Fee contract</a:t>
            </a:r>
          </a:p>
          <a:p>
            <a:r>
              <a:rPr lang="en-CA" dirty="0">
                <a:solidFill>
                  <a:schemeClr val="tx1"/>
                </a:solidFill>
              </a:rPr>
              <a:t>Target cost: $1M</a:t>
            </a:r>
          </a:p>
          <a:p>
            <a:r>
              <a:rPr lang="en-US" dirty="0">
                <a:solidFill>
                  <a:schemeClr val="tx1"/>
                </a:solidFill>
              </a:rPr>
              <a:t>Seller adds 30% ($300K), for a fee/profit</a:t>
            </a:r>
          </a:p>
          <a:p>
            <a:r>
              <a:rPr lang="en-US" dirty="0">
                <a:solidFill>
                  <a:schemeClr val="tx1"/>
                </a:solidFill>
              </a:rPr>
              <a:t>Note, there can be min/max fee limits in CPIF contracts</a:t>
            </a:r>
          </a:p>
          <a:p>
            <a:r>
              <a:rPr lang="en-US" dirty="0">
                <a:solidFill>
                  <a:schemeClr val="tx1"/>
                </a:solidFill>
              </a:rPr>
              <a:t>This becomes a $1.3M quote for the buyer.</a:t>
            </a:r>
          </a:p>
          <a:p>
            <a:r>
              <a:rPr lang="en-US" dirty="0">
                <a:solidFill>
                  <a:schemeClr val="tx1"/>
                </a:solidFill>
              </a:rPr>
              <a:t>If final </a:t>
            </a:r>
            <a:r>
              <a:rPr lang="en-US" b="1" dirty="0">
                <a:solidFill>
                  <a:schemeClr val="tx1"/>
                </a:solidFill>
              </a:rPr>
              <a:t>actual</a:t>
            </a:r>
            <a:r>
              <a:rPr lang="en-US" dirty="0">
                <a:solidFill>
                  <a:schemeClr val="tx1"/>
                </a:solidFill>
              </a:rPr>
              <a:t> costs are $1M (matches target cost), buyer pays $1.3M</a:t>
            </a:r>
          </a:p>
          <a:p>
            <a:r>
              <a:rPr lang="en-CA" dirty="0">
                <a:solidFill>
                  <a:schemeClr val="tx1"/>
                </a:solidFill>
              </a:rPr>
              <a:t>Sharing of incentive between buyer and seller: 80/20 split</a:t>
            </a:r>
          </a:p>
          <a:p>
            <a:pPr lvl="1">
              <a:buFontTx/>
              <a:buChar char="-"/>
            </a:pPr>
            <a:r>
              <a:rPr lang="en-CA" sz="2400" dirty="0">
                <a:solidFill>
                  <a:schemeClr val="tx1"/>
                </a:solidFill>
              </a:rPr>
              <a:t>If seller is </a:t>
            </a:r>
            <a:r>
              <a:rPr lang="en-CA" sz="2400" u="sng" dirty="0">
                <a:solidFill>
                  <a:schemeClr val="tx1"/>
                </a:solidFill>
              </a:rPr>
              <a:t>under target cost by </a:t>
            </a:r>
            <a:r>
              <a:rPr lang="en-CA" sz="2400" b="1" u="sng" dirty="0">
                <a:solidFill>
                  <a:srgbClr val="00B050"/>
                </a:solidFill>
              </a:rPr>
              <a:t>$U</a:t>
            </a:r>
            <a:r>
              <a:rPr lang="en-CA" sz="2400" u="sng" dirty="0">
                <a:solidFill>
                  <a:schemeClr val="tx1"/>
                </a:solidFill>
              </a:rPr>
              <a:t>,</a:t>
            </a:r>
            <a:r>
              <a:rPr lang="en-CA" sz="2400" dirty="0">
                <a:solidFill>
                  <a:schemeClr val="tx1"/>
                </a:solidFill>
              </a:rPr>
              <a:t> (an </a:t>
            </a:r>
            <a:r>
              <a:rPr lang="en-CA" sz="2400" b="1" dirty="0">
                <a:solidFill>
                  <a:srgbClr val="00B050"/>
                </a:solidFill>
              </a:rPr>
              <a:t>underage</a:t>
            </a:r>
            <a:r>
              <a:rPr lang="en-CA" sz="2400" dirty="0">
                <a:solidFill>
                  <a:schemeClr val="tx1"/>
                </a:solidFill>
              </a:rPr>
              <a:t>) seller receives $0.20U </a:t>
            </a:r>
            <a:r>
              <a:rPr lang="en-CA" sz="2400" b="1" dirty="0">
                <a:solidFill>
                  <a:schemeClr val="tx1"/>
                </a:solidFill>
              </a:rPr>
              <a:t>more</a:t>
            </a:r>
            <a:r>
              <a:rPr lang="en-CA" sz="2400" dirty="0">
                <a:solidFill>
                  <a:schemeClr val="tx1"/>
                </a:solidFill>
              </a:rPr>
              <a:t> (20% of the </a:t>
            </a:r>
            <a:r>
              <a:rPr lang="en-CA" sz="2400" b="1" dirty="0">
                <a:solidFill>
                  <a:srgbClr val="00B050"/>
                </a:solidFill>
              </a:rPr>
              <a:t>underage</a:t>
            </a:r>
            <a:r>
              <a:rPr lang="en-CA" sz="2400" dirty="0">
                <a:solidFill>
                  <a:schemeClr val="tx1"/>
                </a:solidFill>
              </a:rPr>
              <a:t>)</a:t>
            </a:r>
          </a:p>
          <a:p>
            <a:pPr lvl="1">
              <a:buFontTx/>
              <a:buChar char="-"/>
            </a:pPr>
            <a:r>
              <a:rPr lang="en-CA" sz="2400" dirty="0">
                <a:solidFill>
                  <a:schemeClr val="tx1"/>
                </a:solidFill>
              </a:rPr>
              <a:t>If seller is </a:t>
            </a:r>
            <a:r>
              <a:rPr lang="en-CA" sz="2400" u="sng" dirty="0">
                <a:solidFill>
                  <a:schemeClr val="tx1"/>
                </a:solidFill>
              </a:rPr>
              <a:t>above target cost by </a:t>
            </a:r>
            <a:r>
              <a:rPr lang="en-CA" sz="2400" b="1" u="sng" dirty="0">
                <a:solidFill>
                  <a:srgbClr val="FF0000"/>
                </a:solidFill>
              </a:rPr>
              <a:t>$A</a:t>
            </a:r>
            <a:r>
              <a:rPr lang="en-CA" sz="2400" dirty="0">
                <a:solidFill>
                  <a:schemeClr val="tx1"/>
                </a:solidFill>
              </a:rPr>
              <a:t>, (an </a:t>
            </a:r>
            <a:r>
              <a:rPr lang="en-CA" sz="2400" b="1" dirty="0">
                <a:solidFill>
                  <a:srgbClr val="FF0000"/>
                </a:solidFill>
              </a:rPr>
              <a:t>overage</a:t>
            </a:r>
            <a:r>
              <a:rPr lang="en-CA" sz="2400" dirty="0">
                <a:solidFill>
                  <a:schemeClr val="tx1"/>
                </a:solidFill>
              </a:rPr>
              <a:t>) seller receives $0.20A </a:t>
            </a:r>
            <a:r>
              <a:rPr lang="en-CA" sz="2400" b="1" dirty="0">
                <a:solidFill>
                  <a:schemeClr val="tx1"/>
                </a:solidFill>
              </a:rPr>
              <a:t>less</a:t>
            </a:r>
            <a:r>
              <a:rPr lang="en-CA" sz="2400" dirty="0">
                <a:solidFill>
                  <a:schemeClr val="tx1"/>
                </a:solidFill>
              </a:rPr>
              <a:t> (20% of the </a:t>
            </a:r>
            <a:r>
              <a:rPr lang="en-CA" sz="2400" b="1" dirty="0">
                <a:solidFill>
                  <a:srgbClr val="FF0000"/>
                </a:solidFill>
              </a:rPr>
              <a:t>overage</a:t>
            </a:r>
            <a:r>
              <a:rPr lang="en-CA" sz="2400" dirty="0">
                <a:solidFill>
                  <a:schemeClr val="tx1"/>
                </a:solidFill>
              </a:rPr>
              <a:t>)</a:t>
            </a:r>
          </a:p>
        </p:txBody>
      </p:sp>
      <p:sp>
        <p:nvSpPr>
          <p:cNvPr id="3" name="Slide Number Placeholder 2"/>
          <p:cNvSpPr>
            <a:spLocks noGrp="1"/>
          </p:cNvSpPr>
          <p:nvPr>
            <p:ph type="sldNum" sz="quarter" idx="4294967295"/>
          </p:nvPr>
        </p:nvSpPr>
        <p:spPr>
          <a:xfrm>
            <a:off x="8142514" y="6189208"/>
            <a:ext cx="762000" cy="365125"/>
          </a:xfrm>
        </p:spPr>
        <p:txBody>
          <a:bodyPr/>
          <a:lstStyle/>
          <a:p>
            <a:pPr>
              <a:defRPr/>
            </a:pPr>
            <a:fld id="{B8FEC51D-B390-4D21-9936-C524D95C5CBE}" type="slidenum">
              <a:rPr lang="en-US" smtClean="0"/>
              <a:pPr>
                <a:defRPr/>
              </a:pPr>
              <a:t>21</a:t>
            </a:fld>
            <a:endParaRPr lang="en-US" dirty="0"/>
          </a:p>
        </p:txBody>
      </p:sp>
      <p:sp>
        <p:nvSpPr>
          <p:cNvPr id="5" name="Speech Bubble: Rectangle 4">
            <a:extLst>
              <a:ext uri="{FF2B5EF4-FFF2-40B4-BE49-F238E27FC236}">
                <a16:creationId xmlns:a16="http://schemas.microsoft.com/office/drawing/2014/main" id="{E3C3E7D6-A1B5-0105-04E8-E6360D8E1381}"/>
              </a:ext>
            </a:extLst>
          </p:cNvPr>
          <p:cNvSpPr/>
          <p:nvPr/>
        </p:nvSpPr>
        <p:spPr>
          <a:xfrm>
            <a:off x="118877" y="6123710"/>
            <a:ext cx="936333" cy="449352"/>
          </a:xfrm>
          <a:prstGeom prst="wedgeRectCallout">
            <a:avLst>
              <a:gd name="adj1" fmla="val 6209"/>
              <a:gd name="adj2" fmla="val 89189"/>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rgbClr val="C00000"/>
                </a:solidFill>
              </a:rPr>
              <a:t>See Slide Notes</a:t>
            </a:r>
          </a:p>
        </p:txBody>
      </p:sp>
    </p:spTree>
    <p:extLst>
      <p:ext uri="{BB962C8B-B14F-4D97-AF65-F5344CB8AC3E}">
        <p14:creationId xmlns:p14="http://schemas.microsoft.com/office/powerpoint/2010/main" val="14069868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4727" y="152399"/>
            <a:ext cx="7947212" cy="761999"/>
          </a:xfrm>
        </p:spPr>
        <p:txBody>
          <a:bodyPr>
            <a:noAutofit/>
          </a:bodyPr>
          <a:lstStyle/>
          <a:p>
            <a:r>
              <a:rPr lang="en-CA" dirty="0"/>
              <a:t>Incentive contracts – CPIF (</a:t>
            </a:r>
            <a:r>
              <a:rPr lang="en-CA" dirty="0" err="1"/>
              <a:t>cont’D</a:t>
            </a:r>
            <a:r>
              <a:rPr lang="en-CA" dirty="0"/>
              <a:t>) </a:t>
            </a:r>
            <a:endParaRPr lang="en-US" b="1" dirty="0"/>
          </a:p>
        </p:txBody>
      </p:sp>
      <p:sp>
        <p:nvSpPr>
          <p:cNvPr id="4" name="Content Placeholder 3"/>
          <p:cNvSpPr>
            <a:spLocks noGrp="1"/>
          </p:cNvSpPr>
          <p:nvPr>
            <p:ph idx="1"/>
          </p:nvPr>
        </p:nvSpPr>
        <p:spPr>
          <a:xfrm>
            <a:off x="348736" y="1198751"/>
            <a:ext cx="8555778" cy="5355582"/>
          </a:xfrm>
        </p:spPr>
        <p:txBody>
          <a:bodyPr>
            <a:noAutofit/>
          </a:bodyPr>
          <a:lstStyle/>
          <a:p>
            <a:pPr marL="0" indent="0">
              <a:buNone/>
            </a:pPr>
            <a:r>
              <a:rPr lang="en-US" sz="2200" b="1" u="sng" dirty="0">
                <a:solidFill>
                  <a:schemeClr val="tx1"/>
                </a:solidFill>
              </a:rPr>
              <a:t>If actual cost is $900K</a:t>
            </a:r>
            <a:r>
              <a:rPr lang="en-US" sz="2200" b="1" dirty="0">
                <a:solidFill>
                  <a:schemeClr val="tx1"/>
                </a:solidFill>
              </a:rPr>
              <a:t> </a:t>
            </a:r>
            <a:r>
              <a:rPr lang="en-US" sz="2200" dirty="0">
                <a:solidFill>
                  <a:schemeClr val="tx1"/>
                </a:solidFill>
              </a:rPr>
              <a:t>(a $100K </a:t>
            </a:r>
            <a:r>
              <a:rPr lang="en-US" sz="2200" b="1" dirty="0">
                <a:solidFill>
                  <a:srgbClr val="00B050"/>
                </a:solidFill>
              </a:rPr>
              <a:t>underage</a:t>
            </a:r>
            <a:r>
              <a:rPr lang="en-US" sz="2200" dirty="0">
                <a:solidFill>
                  <a:schemeClr val="tx1"/>
                </a:solidFill>
              </a:rPr>
              <a:t>), </a:t>
            </a:r>
            <a:r>
              <a:rPr lang="en-CA" sz="2200" dirty="0">
                <a:solidFill>
                  <a:schemeClr val="tx1"/>
                </a:solidFill>
              </a:rPr>
              <a:t>buyer saves 80% of underage ($80K), supplier receives 20% of underage ($20K).</a:t>
            </a:r>
          </a:p>
          <a:p>
            <a:r>
              <a:rPr lang="en-CA" sz="2200" dirty="0">
                <a:solidFill>
                  <a:schemeClr val="tx1"/>
                </a:solidFill>
              </a:rPr>
              <a:t>Buyer pays supplier $900K+$300K+$20K = $1,220K. The $20K is the incentive fee for the seller performing under target cost.</a:t>
            </a:r>
          </a:p>
          <a:p>
            <a:pPr lvl="1"/>
            <a:r>
              <a:rPr lang="en-CA" sz="1800" dirty="0">
                <a:solidFill>
                  <a:schemeClr val="tx1"/>
                </a:solidFill>
              </a:rPr>
              <a:t>*Or another approach, buyer pays target cost $1M, plus the $300K fee, but saves 80% of the $100K </a:t>
            </a:r>
            <a:r>
              <a:rPr lang="en-CA" sz="1800" b="1" dirty="0">
                <a:solidFill>
                  <a:srgbClr val="00B050"/>
                </a:solidFill>
              </a:rPr>
              <a:t>underage</a:t>
            </a:r>
            <a:r>
              <a:rPr lang="en-CA" sz="1800" dirty="0">
                <a:solidFill>
                  <a:schemeClr val="tx1"/>
                </a:solidFill>
              </a:rPr>
              <a:t> ($80).    $1M + $300K </a:t>
            </a:r>
            <a:r>
              <a:rPr lang="en-CA" sz="1800" b="1" dirty="0">
                <a:solidFill>
                  <a:schemeClr val="tx1"/>
                </a:solidFill>
                <a:latin typeface="Rockwell Extra Bold" panose="02060903040505020403" pitchFamily="18" charset="0"/>
              </a:rPr>
              <a:t>-</a:t>
            </a:r>
            <a:r>
              <a:rPr lang="en-CA" sz="1800" b="1" dirty="0">
                <a:solidFill>
                  <a:schemeClr val="tx1"/>
                </a:solidFill>
              </a:rPr>
              <a:t> </a:t>
            </a:r>
            <a:r>
              <a:rPr lang="en-CA" sz="1800" dirty="0">
                <a:solidFill>
                  <a:schemeClr val="tx1"/>
                </a:solidFill>
              </a:rPr>
              <a:t>$80K =$1,220K</a:t>
            </a:r>
          </a:p>
          <a:p>
            <a:pPr marL="0" indent="0">
              <a:buNone/>
            </a:pPr>
            <a:r>
              <a:rPr lang="en-US" sz="2200" b="1" u="sng" dirty="0">
                <a:solidFill>
                  <a:schemeClr val="tx1"/>
                </a:solidFill>
              </a:rPr>
              <a:t>If actual cost is $1.1M</a:t>
            </a:r>
            <a:r>
              <a:rPr lang="en-US" sz="2200" b="1" dirty="0">
                <a:solidFill>
                  <a:schemeClr val="tx1"/>
                </a:solidFill>
              </a:rPr>
              <a:t> </a:t>
            </a:r>
            <a:r>
              <a:rPr lang="en-US" sz="2200" dirty="0">
                <a:solidFill>
                  <a:schemeClr val="tx1"/>
                </a:solidFill>
              </a:rPr>
              <a:t>(a $100K </a:t>
            </a:r>
            <a:r>
              <a:rPr lang="en-CA" sz="2200" b="1" dirty="0">
                <a:solidFill>
                  <a:srgbClr val="FF0000"/>
                </a:solidFill>
              </a:rPr>
              <a:t>overage</a:t>
            </a:r>
            <a:r>
              <a:rPr lang="en-US" sz="2200" dirty="0">
                <a:solidFill>
                  <a:schemeClr val="tx1"/>
                </a:solidFill>
              </a:rPr>
              <a:t>), </a:t>
            </a:r>
            <a:r>
              <a:rPr lang="en-CA" sz="2200" dirty="0">
                <a:solidFill>
                  <a:schemeClr val="tx1"/>
                </a:solidFill>
              </a:rPr>
              <a:t>buyer pays 80% of overage ($80K), supplier pays 20% of overage ($20K).</a:t>
            </a:r>
          </a:p>
          <a:p>
            <a:r>
              <a:rPr lang="en-CA" sz="2200" dirty="0">
                <a:solidFill>
                  <a:schemeClr val="tx1"/>
                </a:solidFill>
              </a:rPr>
              <a:t>Buyer pays Supplier $1,100K+300K</a:t>
            </a:r>
            <a:r>
              <a:rPr lang="en-CA" sz="2200" b="1" dirty="0">
                <a:solidFill>
                  <a:srgbClr val="FF0000"/>
                </a:solidFill>
                <a:latin typeface="Rockwell Extra Bold" panose="02060903040505020403" pitchFamily="18" charset="0"/>
              </a:rPr>
              <a:t> </a:t>
            </a:r>
            <a:r>
              <a:rPr lang="en-CA" sz="2200" b="1" dirty="0">
                <a:solidFill>
                  <a:schemeClr val="tx1"/>
                </a:solidFill>
                <a:latin typeface="Rockwell Extra Bold" panose="02060903040505020403" pitchFamily="18" charset="0"/>
              </a:rPr>
              <a:t>-</a:t>
            </a:r>
            <a:r>
              <a:rPr lang="en-CA" sz="2200" dirty="0">
                <a:solidFill>
                  <a:schemeClr val="tx1"/>
                </a:solidFill>
              </a:rPr>
              <a:t> $20K= $1,380K. The $20K is the </a:t>
            </a:r>
            <a:r>
              <a:rPr lang="en-CA" sz="2200" b="1" dirty="0">
                <a:solidFill>
                  <a:srgbClr val="FF0000"/>
                </a:solidFill>
              </a:rPr>
              <a:t>dis</a:t>
            </a:r>
            <a:r>
              <a:rPr lang="en-CA" sz="2200" dirty="0">
                <a:solidFill>
                  <a:schemeClr val="tx1"/>
                </a:solidFill>
              </a:rPr>
              <a:t>incentive fee for the seller performing above target cost.</a:t>
            </a:r>
          </a:p>
          <a:p>
            <a:pPr lvl="1"/>
            <a:r>
              <a:rPr lang="en-CA" sz="1800" dirty="0">
                <a:solidFill>
                  <a:schemeClr val="tx1"/>
                </a:solidFill>
              </a:rPr>
              <a:t>*Or another approach, buyer pays target cost $1M, plus the $300K fee, but has to pay 80% of the $100K </a:t>
            </a:r>
            <a:r>
              <a:rPr lang="en-CA" sz="1800" b="1" dirty="0">
                <a:solidFill>
                  <a:srgbClr val="FF0000"/>
                </a:solidFill>
              </a:rPr>
              <a:t>overage</a:t>
            </a:r>
            <a:r>
              <a:rPr lang="en-CA" sz="1800" dirty="0">
                <a:solidFill>
                  <a:schemeClr val="tx1"/>
                </a:solidFill>
              </a:rPr>
              <a:t> ($80).  $1M + $300K + $80K = $1,380K</a:t>
            </a:r>
          </a:p>
          <a:p>
            <a:r>
              <a:rPr lang="en-CA" sz="2200" dirty="0">
                <a:solidFill>
                  <a:schemeClr val="tx1"/>
                </a:solidFill>
              </a:rPr>
              <a:t>Note, the </a:t>
            </a:r>
            <a:r>
              <a:rPr lang="en-CA" sz="2200" b="1" dirty="0">
                <a:solidFill>
                  <a:schemeClr val="tx1"/>
                </a:solidFill>
                <a:latin typeface="Rockwell Extra Bold" panose="02060903040505020403" pitchFamily="18" charset="0"/>
              </a:rPr>
              <a:t>-</a:t>
            </a:r>
            <a:r>
              <a:rPr lang="en-CA" sz="2200" dirty="0">
                <a:solidFill>
                  <a:schemeClr val="tx1"/>
                </a:solidFill>
              </a:rPr>
              <a:t> $20K is a reduction in the seller’s fee. If the contract had a </a:t>
            </a:r>
            <a:r>
              <a:rPr lang="en-CA" sz="2200" b="1" dirty="0">
                <a:solidFill>
                  <a:schemeClr val="tx1"/>
                </a:solidFill>
              </a:rPr>
              <a:t>minimum seller fee</a:t>
            </a:r>
            <a:r>
              <a:rPr lang="en-CA" sz="2200" dirty="0">
                <a:solidFill>
                  <a:schemeClr val="tx1"/>
                </a:solidFill>
              </a:rPr>
              <a:t>, the overage and subsequent reduction of the seller fee could become so big that the minimum fee is applied.</a:t>
            </a:r>
          </a:p>
          <a:p>
            <a:endParaRPr lang="en-US" sz="2200" dirty="0">
              <a:solidFill>
                <a:schemeClr val="tx1"/>
              </a:solidFill>
            </a:endParaRPr>
          </a:p>
        </p:txBody>
      </p:sp>
      <p:sp>
        <p:nvSpPr>
          <p:cNvPr id="3" name="Slide Number Placeholder 2"/>
          <p:cNvSpPr>
            <a:spLocks noGrp="1"/>
          </p:cNvSpPr>
          <p:nvPr>
            <p:ph type="sldNum" sz="quarter" idx="4294967295"/>
          </p:nvPr>
        </p:nvSpPr>
        <p:spPr>
          <a:xfrm>
            <a:off x="8142514" y="6189208"/>
            <a:ext cx="762000" cy="365125"/>
          </a:xfrm>
        </p:spPr>
        <p:txBody>
          <a:bodyPr/>
          <a:lstStyle/>
          <a:p>
            <a:pPr>
              <a:defRPr/>
            </a:pPr>
            <a:fld id="{B8FEC51D-B390-4D21-9936-C524D95C5CBE}" type="slidenum">
              <a:rPr lang="en-US" smtClean="0"/>
              <a:pPr>
                <a:defRPr/>
              </a:pPr>
              <a:t>22</a:t>
            </a:fld>
            <a:endParaRPr lang="en-US" dirty="0"/>
          </a:p>
        </p:txBody>
      </p:sp>
    </p:spTree>
    <p:extLst>
      <p:ext uri="{BB962C8B-B14F-4D97-AF65-F5344CB8AC3E}">
        <p14:creationId xmlns:p14="http://schemas.microsoft.com/office/powerpoint/2010/main" val="39813312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18C80-7743-45A5-A633-C3A30FBC32A3}"/>
              </a:ext>
            </a:extLst>
          </p:cNvPr>
          <p:cNvSpPr>
            <a:spLocks noGrp="1"/>
          </p:cNvSpPr>
          <p:nvPr>
            <p:ph type="title"/>
          </p:nvPr>
        </p:nvSpPr>
        <p:spPr/>
        <p:txBody>
          <a:bodyPr>
            <a:normAutofit fontScale="90000"/>
          </a:bodyPr>
          <a:lstStyle/>
          <a:p>
            <a:r>
              <a:rPr lang="en-CA" dirty="0"/>
              <a:t>Combinations and variations of contract types</a:t>
            </a:r>
          </a:p>
        </p:txBody>
      </p:sp>
      <p:sp>
        <p:nvSpPr>
          <p:cNvPr id="3" name="Content Placeholder 2">
            <a:extLst>
              <a:ext uri="{FF2B5EF4-FFF2-40B4-BE49-F238E27FC236}">
                <a16:creationId xmlns:a16="http://schemas.microsoft.com/office/drawing/2014/main" id="{1E95659B-5502-4C9E-A1E4-B89AB801905B}"/>
              </a:ext>
            </a:extLst>
          </p:cNvPr>
          <p:cNvSpPr>
            <a:spLocks noGrp="1"/>
          </p:cNvSpPr>
          <p:nvPr>
            <p:ph idx="1"/>
          </p:nvPr>
        </p:nvSpPr>
        <p:spPr>
          <a:xfrm>
            <a:off x="706485" y="1531124"/>
            <a:ext cx="7569297" cy="4869676"/>
          </a:xfrm>
        </p:spPr>
        <p:txBody>
          <a:bodyPr>
            <a:noAutofit/>
          </a:bodyPr>
          <a:lstStyle/>
          <a:p>
            <a:r>
              <a:rPr lang="en-US" sz="2200" dirty="0"/>
              <a:t>There are numerous approaches to contracts </a:t>
            </a:r>
          </a:p>
          <a:p>
            <a:r>
              <a:rPr lang="en-US" sz="2200" dirty="0"/>
              <a:t>For example a FPIF contract could basically be a FFP contract with a very simple incentive fee of a $5K penalty for each date the project is late, and $5K bonus for each day early</a:t>
            </a:r>
          </a:p>
          <a:p>
            <a:r>
              <a:rPr lang="en-US" sz="2200" dirty="0"/>
              <a:t>A contract might have multiple incentive fee components, using measurements such as cost, schedule, quality and even volume of work accomplished</a:t>
            </a:r>
          </a:p>
          <a:p>
            <a:r>
              <a:rPr lang="en-US" sz="2200" dirty="0"/>
              <a:t>Contracts can be a combinations of contract types, a FFP for most of the project where the scope is well defined and a T&amp;M where the scope has yet to be defined</a:t>
            </a:r>
          </a:p>
          <a:p>
            <a:r>
              <a:rPr lang="en-US" sz="2200" dirty="0"/>
              <a:t>Contracts can change while the project is underway if both parties agree -- via addendums or other documents that modify the contract</a:t>
            </a:r>
          </a:p>
          <a:p>
            <a:endParaRPr lang="en-US" sz="2200" dirty="0"/>
          </a:p>
          <a:p>
            <a:endParaRPr lang="en-US" sz="2200" dirty="0"/>
          </a:p>
          <a:p>
            <a:pPr marL="0" indent="0">
              <a:buNone/>
            </a:pPr>
            <a:endParaRPr lang="en-US" sz="2200" dirty="0"/>
          </a:p>
          <a:p>
            <a:endParaRPr lang="en-US" sz="2200" dirty="0"/>
          </a:p>
          <a:p>
            <a:endParaRPr lang="en-CA" sz="2200" dirty="0"/>
          </a:p>
        </p:txBody>
      </p:sp>
      <p:sp>
        <p:nvSpPr>
          <p:cNvPr id="5" name="Slide Number Placeholder 4">
            <a:extLst>
              <a:ext uri="{FF2B5EF4-FFF2-40B4-BE49-F238E27FC236}">
                <a16:creationId xmlns:a16="http://schemas.microsoft.com/office/drawing/2014/main" id="{A6AC0786-4149-4C1B-9DD9-858D07897BE0}"/>
              </a:ext>
            </a:extLst>
          </p:cNvPr>
          <p:cNvSpPr>
            <a:spLocks noGrp="1"/>
          </p:cNvSpPr>
          <p:nvPr>
            <p:ph type="sldNum" sz="quarter" idx="12"/>
          </p:nvPr>
        </p:nvSpPr>
        <p:spPr/>
        <p:txBody>
          <a:bodyPr/>
          <a:lstStyle/>
          <a:p>
            <a:fld id="{5771F767-0FB1-44C9-A6CF-166E2F908689}" type="slidenum">
              <a:rPr lang="en-US" smtClean="0"/>
              <a:pPr/>
              <a:t>23</a:t>
            </a:fld>
            <a:endParaRPr lang="en-US" dirty="0"/>
          </a:p>
        </p:txBody>
      </p:sp>
    </p:spTree>
    <p:extLst>
      <p:ext uri="{BB962C8B-B14F-4D97-AF65-F5344CB8AC3E}">
        <p14:creationId xmlns:p14="http://schemas.microsoft.com/office/powerpoint/2010/main" val="2964762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C4E44-E73B-466D-90A2-37ECB110E5E6}"/>
              </a:ext>
            </a:extLst>
          </p:cNvPr>
          <p:cNvSpPr>
            <a:spLocks noGrp="1"/>
          </p:cNvSpPr>
          <p:nvPr>
            <p:ph type="title"/>
          </p:nvPr>
        </p:nvSpPr>
        <p:spPr>
          <a:xfrm>
            <a:off x="1271486" y="394338"/>
            <a:ext cx="7853376" cy="614192"/>
          </a:xfrm>
        </p:spPr>
        <p:txBody>
          <a:bodyPr/>
          <a:lstStyle/>
          <a:p>
            <a:r>
              <a:rPr lang="en-CA" dirty="0"/>
              <a:t>Incentive contracts - FPIF</a:t>
            </a:r>
          </a:p>
        </p:txBody>
      </p:sp>
      <p:sp>
        <p:nvSpPr>
          <p:cNvPr id="3" name="Content Placeholder 2">
            <a:extLst>
              <a:ext uri="{FF2B5EF4-FFF2-40B4-BE49-F238E27FC236}">
                <a16:creationId xmlns:a16="http://schemas.microsoft.com/office/drawing/2014/main" id="{9E4A7E34-128C-4935-938B-77398C0DAFE1}"/>
              </a:ext>
            </a:extLst>
          </p:cNvPr>
          <p:cNvSpPr>
            <a:spLocks noGrp="1"/>
          </p:cNvSpPr>
          <p:nvPr>
            <p:ph idx="1"/>
          </p:nvPr>
        </p:nvSpPr>
        <p:spPr>
          <a:xfrm>
            <a:off x="381566" y="1221840"/>
            <a:ext cx="8648700" cy="5271033"/>
          </a:xfrm>
        </p:spPr>
        <p:txBody>
          <a:bodyPr>
            <a:normAutofit/>
          </a:bodyPr>
          <a:lstStyle/>
          <a:p>
            <a:r>
              <a:rPr lang="en-CA" sz="2200" dirty="0">
                <a:solidFill>
                  <a:schemeClr val="tx1"/>
                </a:solidFill>
              </a:rPr>
              <a:t>FPIF – </a:t>
            </a:r>
            <a:r>
              <a:rPr lang="en-CA" sz="2200" b="1" dirty="0">
                <a:solidFill>
                  <a:schemeClr val="tx1"/>
                </a:solidFill>
              </a:rPr>
              <a:t>Fixed Price </a:t>
            </a:r>
            <a:r>
              <a:rPr lang="en-CA" sz="2200" b="1" dirty="0">
                <a:solidFill>
                  <a:srgbClr val="00B0F0"/>
                </a:solidFill>
              </a:rPr>
              <a:t>Incentive</a:t>
            </a:r>
            <a:r>
              <a:rPr lang="en-CA" sz="2200" dirty="0">
                <a:solidFill>
                  <a:schemeClr val="tx1"/>
                </a:solidFill>
              </a:rPr>
              <a:t> Fee contract</a:t>
            </a:r>
          </a:p>
          <a:p>
            <a:r>
              <a:rPr lang="en-CA" sz="2200" dirty="0"/>
              <a:t>Buyer’s </a:t>
            </a:r>
            <a:r>
              <a:rPr lang="en-CA" sz="2200" b="1" dirty="0"/>
              <a:t>ceiling</a:t>
            </a:r>
            <a:r>
              <a:rPr lang="en-CA" sz="2200" dirty="0"/>
              <a:t> price (the most they will pay): $11,500</a:t>
            </a:r>
          </a:p>
          <a:p>
            <a:r>
              <a:rPr lang="en-CA" sz="2200" dirty="0"/>
              <a:t>Target cost: $10,000</a:t>
            </a:r>
          </a:p>
          <a:p>
            <a:r>
              <a:rPr lang="en-CA" sz="2200" dirty="0"/>
              <a:t>Profit to be made by seller if project is completed at target cost: $850</a:t>
            </a:r>
          </a:p>
          <a:p>
            <a:r>
              <a:rPr lang="en-CA" sz="2200" dirty="0"/>
              <a:t>Target </a:t>
            </a:r>
            <a:r>
              <a:rPr lang="en-CA" sz="2200" b="1" dirty="0"/>
              <a:t>price</a:t>
            </a:r>
            <a:r>
              <a:rPr lang="en-CA" sz="2200" dirty="0"/>
              <a:t> = Target </a:t>
            </a:r>
            <a:r>
              <a:rPr lang="en-CA" sz="2200" b="1" dirty="0"/>
              <a:t>cost</a:t>
            </a:r>
            <a:r>
              <a:rPr lang="en-CA" sz="2200" dirty="0"/>
              <a:t> plus profit or $10,000 + $850 = $10,850</a:t>
            </a:r>
          </a:p>
          <a:p>
            <a:r>
              <a:rPr lang="en-CA" sz="2200" dirty="0"/>
              <a:t>Sharing of incentive between buyer and seller: 70/30 </a:t>
            </a:r>
          </a:p>
          <a:p>
            <a:pPr lvl="1">
              <a:buFontTx/>
              <a:buChar char="-"/>
            </a:pPr>
            <a:r>
              <a:rPr lang="en-CA" sz="2200" dirty="0">
                <a:solidFill>
                  <a:schemeClr val="tx1"/>
                </a:solidFill>
              </a:rPr>
              <a:t>If seller is </a:t>
            </a:r>
            <a:r>
              <a:rPr lang="en-CA" sz="2200" u="sng" dirty="0">
                <a:solidFill>
                  <a:schemeClr val="tx1"/>
                </a:solidFill>
              </a:rPr>
              <a:t>under target cost by </a:t>
            </a:r>
            <a:r>
              <a:rPr lang="en-CA" sz="2200" b="1" u="sng" dirty="0">
                <a:solidFill>
                  <a:srgbClr val="00B050"/>
                </a:solidFill>
              </a:rPr>
              <a:t>$U</a:t>
            </a:r>
            <a:r>
              <a:rPr lang="en-CA" sz="2200" u="sng" dirty="0">
                <a:solidFill>
                  <a:schemeClr val="tx1"/>
                </a:solidFill>
              </a:rPr>
              <a:t>,</a:t>
            </a:r>
            <a:r>
              <a:rPr lang="en-CA" sz="2200" dirty="0">
                <a:solidFill>
                  <a:schemeClr val="tx1"/>
                </a:solidFill>
              </a:rPr>
              <a:t> (an </a:t>
            </a:r>
            <a:r>
              <a:rPr lang="en-CA" sz="2200" b="1" dirty="0">
                <a:solidFill>
                  <a:srgbClr val="00B050"/>
                </a:solidFill>
              </a:rPr>
              <a:t>underage</a:t>
            </a:r>
            <a:r>
              <a:rPr lang="en-CA" sz="2200" dirty="0">
                <a:solidFill>
                  <a:schemeClr val="tx1"/>
                </a:solidFill>
              </a:rPr>
              <a:t>) seller receives $0.30U </a:t>
            </a:r>
            <a:r>
              <a:rPr lang="en-CA" sz="2200" b="1" dirty="0">
                <a:solidFill>
                  <a:schemeClr val="tx1"/>
                </a:solidFill>
              </a:rPr>
              <a:t>more</a:t>
            </a:r>
            <a:r>
              <a:rPr lang="en-CA" sz="2200" dirty="0">
                <a:solidFill>
                  <a:schemeClr val="tx1"/>
                </a:solidFill>
              </a:rPr>
              <a:t> (30% of the </a:t>
            </a:r>
            <a:r>
              <a:rPr lang="en-CA" sz="2200" b="1" dirty="0">
                <a:solidFill>
                  <a:srgbClr val="00B050"/>
                </a:solidFill>
              </a:rPr>
              <a:t>underage</a:t>
            </a:r>
            <a:r>
              <a:rPr lang="en-CA" sz="2200" dirty="0">
                <a:solidFill>
                  <a:schemeClr val="tx1"/>
                </a:solidFill>
              </a:rPr>
              <a:t>)</a:t>
            </a:r>
          </a:p>
          <a:p>
            <a:pPr lvl="1">
              <a:buFontTx/>
              <a:buChar char="-"/>
            </a:pPr>
            <a:r>
              <a:rPr lang="en-CA" sz="2200" dirty="0">
                <a:solidFill>
                  <a:schemeClr val="tx1"/>
                </a:solidFill>
              </a:rPr>
              <a:t>If seller is </a:t>
            </a:r>
            <a:r>
              <a:rPr lang="en-CA" sz="2200" u="sng" dirty="0">
                <a:solidFill>
                  <a:schemeClr val="tx1"/>
                </a:solidFill>
              </a:rPr>
              <a:t>above target cost by </a:t>
            </a:r>
            <a:r>
              <a:rPr lang="en-CA" sz="2200" b="1" u="sng" dirty="0">
                <a:solidFill>
                  <a:srgbClr val="FF0000"/>
                </a:solidFill>
              </a:rPr>
              <a:t>$A</a:t>
            </a:r>
            <a:r>
              <a:rPr lang="en-CA" sz="2200" dirty="0">
                <a:solidFill>
                  <a:schemeClr val="tx1"/>
                </a:solidFill>
              </a:rPr>
              <a:t>, (an </a:t>
            </a:r>
            <a:r>
              <a:rPr lang="en-CA" sz="2200" b="1" dirty="0">
                <a:solidFill>
                  <a:srgbClr val="FF0000"/>
                </a:solidFill>
              </a:rPr>
              <a:t>overage</a:t>
            </a:r>
            <a:r>
              <a:rPr lang="en-CA" sz="2200" dirty="0">
                <a:solidFill>
                  <a:schemeClr val="tx1"/>
                </a:solidFill>
              </a:rPr>
              <a:t>) seller receives $0.30A </a:t>
            </a:r>
            <a:r>
              <a:rPr lang="en-CA" sz="2200" b="1" dirty="0">
                <a:solidFill>
                  <a:schemeClr val="tx1"/>
                </a:solidFill>
              </a:rPr>
              <a:t>less</a:t>
            </a:r>
            <a:r>
              <a:rPr lang="en-CA" sz="2200" dirty="0">
                <a:solidFill>
                  <a:schemeClr val="tx1"/>
                </a:solidFill>
              </a:rPr>
              <a:t> (30% of the </a:t>
            </a:r>
            <a:r>
              <a:rPr lang="en-CA" sz="2200" b="1" dirty="0">
                <a:solidFill>
                  <a:srgbClr val="FF0000"/>
                </a:solidFill>
              </a:rPr>
              <a:t>overage</a:t>
            </a:r>
            <a:r>
              <a:rPr lang="en-CA" sz="2200" dirty="0">
                <a:solidFill>
                  <a:schemeClr val="tx1"/>
                </a:solidFill>
              </a:rPr>
              <a:t>)</a:t>
            </a:r>
          </a:p>
          <a:p>
            <a:r>
              <a:rPr lang="en-US" sz="2200" dirty="0">
                <a:solidFill>
                  <a:schemeClr val="tx1"/>
                </a:solidFill>
              </a:rPr>
              <a:t>If actual cost is $9,000 (a $1,000 </a:t>
            </a:r>
            <a:r>
              <a:rPr lang="en-US" sz="2200" b="1" dirty="0">
                <a:solidFill>
                  <a:srgbClr val="00B050"/>
                </a:solidFill>
              </a:rPr>
              <a:t>underage</a:t>
            </a:r>
            <a:r>
              <a:rPr lang="en-US" sz="2200" dirty="0">
                <a:solidFill>
                  <a:schemeClr val="tx1"/>
                </a:solidFill>
              </a:rPr>
              <a:t>), </a:t>
            </a:r>
            <a:r>
              <a:rPr lang="en-CA" sz="2200" dirty="0">
                <a:solidFill>
                  <a:schemeClr val="tx1"/>
                </a:solidFill>
              </a:rPr>
              <a:t>the buyer saves 70% of the underage ($700), supplier receives 30% of the underage ($300).</a:t>
            </a:r>
          </a:p>
          <a:p>
            <a:r>
              <a:rPr lang="en-CA" sz="2200" dirty="0">
                <a:solidFill>
                  <a:schemeClr val="tx1"/>
                </a:solidFill>
              </a:rPr>
              <a:t>Buyer pays supplier $9000+$850+$300 = $10,150. </a:t>
            </a:r>
          </a:p>
        </p:txBody>
      </p:sp>
      <p:sp>
        <p:nvSpPr>
          <p:cNvPr id="4" name="Slide Number Placeholder 3">
            <a:extLst>
              <a:ext uri="{FF2B5EF4-FFF2-40B4-BE49-F238E27FC236}">
                <a16:creationId xmlns:a16="http://schemas.microsoft.com/office/drawing/2014/main" id="{9583C07E-9DFF-481E-AB63-674FD91DA1BD}"/>
              </a:ext>
            </a:extLst>
          </p:cNvPr>
          <p:cNvSpPr>
            <a:spLocks noGrp="1"/>
          </p:cNvSpPr>
          <p:nvPr>
            <p:ph type="sldNum" sz="quarter" idx="12"/>
          </p:nvPr>
        </p:nvSpPr>
        <p:spPr/>
        <p:txBody>
          <a:bodyPr/>
          <a:lstStyle/>
          <a:p>
            <a:fld id="{5771F767-0FB1-44C9-A6CF-166E2F908689}" type="slidenum">
              <a:rPr lang="en-US" smtClean="0"/>
              <a:pPr/>
              <a:t>24</a:t>
            </a:fld>
            <a:endParaRPr lang="en-US" dirty="0"/>
          </a:p>
        </p:txBody>
      </p:sp>
    </p:spTree>
    <p:extLst>
      <p:ext uri="{BB962C8B-B14F-4D97-AF65-F5344CB8AC3E}">
        <p14:creationId xmlns:p14="http://schemas.microsoft.com/office/powerpoint/2010/main" val="1220098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C4E44-E73B-466D-90A2-37ECB110E5E6}"/>
              </a:ext>
            </a:extLst>
          </p:cNvPr>
          <p:cNvSpPr>
            <a:spLocks noGrp="1"/>
          </p:cNvSpPr>
          <p:nvPr>
            <p:ph type="title"/>
          </p:nvPr>
        </p:nvSpPr>
        <p:spPr>
          <a:xfrm>
            <a:off x="1154256" y="394338"/>
            <a:ext cx="7853376" cy="614192"/>
          </a:xfrm>
        </p:spPr>
        <p:txBody>
          <a:bodyPr/>
          <a:lstStyle/>
          <a:p>
            <a:r>
              <a:rPr lang="en-CA" dirty="0"/>
              <a:t>Incentive contracts – FPIF (cont’d)</a:t>
            </a:r>
          </a:p>
        </p:txBody>
      </p:sp>
      <p:sp>
        <p:nvSpPr>
          <p:cNvPr id="3" name="Content Placeholder 2">
            <a:extLst>
              <a:ext uri="{FF2B5EF4-FFF2-40B4-BE49-F238E27FC236}">
                <a16:creationId xmlns:a16="http://schemas.microsoft.com/office/drawing/2014/main" id="{9E4A7E34-128C-4935-938B-77398C0DAFE1}"/>
              </a:ext>
            </a:extLst>
          </p:cNvPr>
          <p:cNvSpPr>
            <a:spLocks noGrp="1"/>
          </p:cNvSpPr>
          <p:nvPr>
            <p:ph idx="1"/>
          </p:nvPr>
        </p:nvSpPr>
        <p:spPr>
          <a:xfrm>
            <a:off x="381566" y="1221841"/>
            <a:ext cx="8648700" cy="5366528"/>
          </a:xfrm>
        </p:spPr>
        <p:txBody>
          <a:bodyPr>
            <a:noAutofit/>
          </a:bodyPr>
          <a:lstStyle/>
          <a:p>
            <a:r>
              <a:rPr lang="en-US" sz="2200" dirty="0">
                <a:solidFill>
                  <a:schemeClr val="tx1"/>
                </a:solidFill>
              </a:rPr>
              <a:t>If actual cost is $11,000 (a $1,000 </a:t>
            </a:r>
            <a:r>
              <a:rPr lang="en-US" sz="2200" b="1" dirty="0">
                <a:solidFill>
                  <a:srgbClr val="FF0000"/>
                </a:solidFill>
              </a:rPr>
              <a:t>overage</a:t>
            </a:r>
            <a:r>
              <a:rPr lang="en-US" sz="2200" dirty="0">
                <a:solidFill>
                  <a:schemeClr val="tx1"/>
                </a:solidFill>
              </a:rPr>
              <a:t>)</a:t>
            </a:r>
            <a:r>
              <a:rPr lang="en-CA" sz="2200" dirty="0">
                <a:solidFill>
                  <a:schemeClr val="tx1"/>
                </a:solidFill>
              </a:rPr>
              <a:t>.  Without a ceiling price, buyer pays 70% of the overage ($700) and the supplier has to pay 30% of the overage ($300).  The buyer would pay seller $11,000 + $850</a:t>
            </a:r>
            <a:r>
              <a:rPr lang="en-CA" sz="2200" b="1" dirty="0">
                <a:solidFill>
                  <a:srgbClr val="FF0000"/>
                </a:solidFill>
                <a:latin typeface="Rockwell Extra Bold" panose="02060903040505020403" pitchFamily="18" charset="0"/>
              </a:rPr>
              <a:t> </a:t>
            </a:r>
            <a:r>
              <a:rPr lang="en-CA" sz="2200" b="1" dirty="0">
                <a:solidFill>
                  <a:schemeClr val="tx1"/>
                </a:solidFill>
                <a:latin typeface="Rockwell Extra Bold" panose="02060903040505020403" pitchFamily="18" charset="0"/>
              </a:rPr>
              <a:t>-</a:t>
            </a:r>
            <a:r>
              <a:rPr lang="en-CA" sz="2200" dirty="0">
                <a:solidFill>
                  <a:schemeClr val="tx1"/>
                </a:solidFill>
              </a:rPr>
              <a:t> $300 = $11,550, </a:t>
            </a:r>
            <a:r>
              <a:rPr lang="en-CA" sz="2200" b="1" dirty="0">
                <a:solidFill>
                  <a:schemeClr val="tx1"/>
                </a:solidFill>
              </a:rPr>
              <a:t>but this exceeds the $11,500 ceiling price</a:t>
            </a:r>
            <a:endParaRPr lang="en-CA" sz="2200" dirty="0">
              <a:solidFill>
                <a:schemeClr val="tx1"/>
              </a:solidFill>
            </a:endParaRPr>
          </a:p>
          <a:p>
            <a:r>
              <a:rPr lang="en-CA" sz="2200" dirty="0"/>
              <a:t>There is an overage amount where the buyer stops paying 70% of the overage and the seller starts paying 100% of the overage.  This PTA Point of Total Assumption is a calculated Actual Cost as follows:</a:t>
            </a:r>
            <a:br>
              <a:rPr lang="en-CA" sz="2200" dirty="0"/>
            </a:br>
            <a:r>
              <a:rPr lang="en-CA" sz="2200" dirty="0"/>
              <a:t>Target Cost + (Price Ceiling – Target </a:t>
            </a:r>
            <a:r>
              <a:rPr lang="en-CA" sz="2200" b="1" u="sng" dirty="0"/>
              <a:t>Price</a:t>
            </a:r>
            <a:r>
              <a:rPr lang="en-CA" sz="2200" dirty="0"/>
              <a:t>) / Buyer’s Share Ratio  or 10,000 + (11,500 – 10,850) / 70% = $10,928 </a:t>
            </a:r>
          </a:p>
          <a:p>
            <a:r>
              <a:rPr lang="en-CA" sz="2200" dirty="0"/>
              <a:t>So if the  Actual Cost matched the PTA amount of $10,928, the buyer pays Actual Cost plus seller profit, less </a:t>
            </a:r>
            <a:r>
              <a:rPr lang="en-CA" sz="2200" b="1" dirty="0">
                <a:solidFill>
                  <a:srgbClr val="FF0000"/>
                </a:solidFill>
              </a:rPr>
              <a:t>dis</a:t>
            </a:r>
            <a:r>
              <a:rPr lang="en-CA" sz="2200" dirty="0"/>
              <a:t>incentive fee of 928 * 30% = $278. Buyer pays $10,928 + $850 – $278 = $11,500 (the ceiling price)</a:t>
            </a:r>
          </a:p>
          <a:p>
            <a:r>
              <a:rPr lang="en-CA" sz="2200" dirty="0"/>
              <a:t>In this example,  Actual Cost of $11,000 exceeds the PTA so seller also pays 100% of $11,000 - $10,928 = $72.  The seller’s profit is $850 - $278 - $72 = $500.  Or $11,500 ceiling less $11,000 cost = $500 profit</a:t>
            </a:r>
          </a:p>
          <a:p>
            <a:endParaRPr lang="en-CA" sz="2200" dirty="0"/>
          </a:p>
        </p:txBody>
      </p:sp>
      <p:sp>
        <p:nvSpPr>
          <p:cNvPr id="4" name="Slide Number Placeholder 3">
            <a:extLst>
              <a:ext uri="{FF2B5EF4-FFF2-40B4-BE49-F238E27FC236}">
                <a16:creationId xmlns:a16="http://schemas.microsoft.com/office/drawing/2014/main" id="{9583C07E-9DFF-481E-AB63-674FD91DA1BD}"/>
              </a:ext>
            </a:extLst>
          </p:cNvPr>
          <p:cNvSpPr>
            <a:spLocks noGrp="1"/>
          </p:cNvSpPr>
          <p:nvPr>
            <p:ph type="sldNum" sz="quarter" idx="12"/>
          </p:nvPr>
        </p:nvSpPr>
        <p:spPr/>
        <p:txBody>
          <a:bodyPr/>
          <a:lstStyle/>
          <a:p>
            <a:fld id="{5771F767-0FB1-44C9-A6CF-166E2F908689}" type="slidenum">
              <a:rPr lang="en-US" smtClean="0"/>
              <a:pPr/>
              <a:t>25</a:t>
            </a:fld>
            <a:endParaRPr lang="en-US" dirty="0"/>
          </a:p>
        </p:txBody>
      </p:sp>
    </p:spTree>
    <p:extLst>
      <p:ext uri="{BB962C8B-B14F-4D97-AF65-F5344CB8AC3E}">
        <p14:creationId xmlns:p14="http://schemas.microsoft.com/office/powerpoint/2010/main" val="10139857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12CE5-12F8-44E7-A068-AF61689E4387}"/>
              </a:ext>
            </a:extLst>
          </p:cNvPr>
          <p:cNvSpPr>
            <a:spLocks noGrp="1"/>
          </p:cNvSpPr>
          <p:nvPr>
            <p:ph type="title"/>
          </p:nvPr>
        </p:nvSpPr>
        <p:spPr/>
        <p:txBody>
          <a:bodyPr/>
          <a:lstStyle/>
          <a:p>
            <a:r>
              <a:rPr lang="en-CA" dirty="0"/>
              <a:t>Incentive contract FPIF (cont’d)</a:t>
            </a:r>
          </a:p>
        </p:txBody>
      </p:sp>
      <p:sp>
        <p:nvSpPr>
          <p:cNvPr id="4" name="Slide Number Placeholder 3">
            <a:extLst>
              <a:ext uri="{FF2B5EF4-FFF2-40B4-BE49-F238E27FC236}">
                <a16:creationId xmlns:a16="http://schemas.microsoft.com/office/drawing/2014/main" id="{362B3229-FEF4-4F82-AC9F-32EB323F18E3}"/>
              </a:ext>
            </a:extLst>
          </p:cNvPr>
          <p:cNvSpPr>
            <a:spLocks noGrp="1"/>
          </p:cNvSpPr>
          <p:nvPr>
            <p:ph type="sldNum" sz="quarter" idx="12"/>
          </p:nvPr>
        </p:nvSpPr>
        <p:spPr/>
        <p:txBody>
          <a:bodyPr/>
          <a:lstStyle/>
          <a:p>
            <a:fld id="{5771F767-0FB1-44C9-A6CF-166E2F908689}" type="slidenum">
              <a:rPr lang="en-US" smtClean="0"/>
              <a:pPr/>
              <a:t>26</a:t>
            </a:fld>
            <a:endParaRPr lang="en-US" dirty="0"/>
          </a:p>
        </p:txBody>
      </p:sp>
      <p:grpSp>
        <p:nvGrpSpPr>
          <p:cNvPr id="14" name="Group 13">
            <a:extLst>
              <a:ext uri="{FF2B5EF4-FFF2-40B4-BE49-F238E27FC236}">
                <a16:creationId xmlns:a16="http://schemas.microsoft.com/office/drawing/2014/main" id="{A652A256-5CB2-344E-007F-38086958D810}"/>
              </a:ext>
            </a:extLst>
          </p:cNvPr>
          <p:cNvGrpSpPr/>
          <p:nvPr/>
        </p:nvGrpSpPr>
        <p:grpSpPr>
          <a:xfrm>
            <a:off x="2287101" y="1223448"/>
            <a:ext cx="6587096" cy="5269426"/>
            <a:chOff x="725182" y="1321874"/>
            <a:chExt cx="6587096" cy="5269426"/>
          </a:xfrm>
        </p:grpSpPr>
        <p:pic>
          <p:nvPicPr>
            <p:cNvPr id="6" name="Picture 5">
              <a:extLst>
                <a:ext uri="{FF2B5EF4-FFF2-40B4-BE49-F238E27FC236}">
                  <a16:creationId xmlns:a16="http://schemas.microsoft.com/office/drawing/2014/main" id="{9BAF6AF2-CEAB-4930-9359-599C78611FF3}"/>
                </a:ext>
              </a:extLst>
            </p:cNvPr>
            <p:cNvPicPr>
              <a:picLocks noChangeAspect="1"/>
            </p:cNvPicPr>
            <p:nvPr/>
          </p:nvPicPr>
          <p:blipFill>
            <a:blip r:embed="rId3"/>
            <a:stretch>
              <a:fillRect/>
            </a:stretch>
          </p:blipFill>
          <p:spPr>
            <a:xfrm>
              <a:off x="725182" y="1321874"/>
              <a:ext cx="6587096" cy="5141789"/>
            </a:xfrm>
            <a:prstGeom prst="rect">
              <a:avLst/>
            </a:prstGeom>
          </p:spPr>
        </p:pic>
        <p:grpSp>
          <p:nvGrpSpPr>
            <p:cNvPr id="5" name="Group 4">
              <a:extLst>
                <a:ext uri="{FF2B5EF4-FFF2-40B4-BE49-F238E27FC236}">
                  <a16:creationId xmlns:a16="http://schemas.microsoft.com/office/drawing/2014/main" id="{98DFF8A9-A9C0-4A2D-803A-4B7305285335}"/>
                </a:ext>
              </a:extLst>
            </p:cNvPr>
            <p:cNvGrpSpPr/>
            <p:nvPr/>
          </p:nvGrpSpPr>
          <p:grpSpPr>
            <a:xfrm>
              <a:off x="791885" y="1895475"/>
              <a:ext cx="6304164" cy="4695825"/>
              <a:chOff x="1504950" y="1895475"/>
              <a:chExt cx="6304164" cy="4695825"/>
            </a:xfrm>
          </p:grpSpPr>
          <p:grpSp>
            <p:nvGrpSpPr>
              <p:cNvPr id="20" name="Group 19">
                <a:extLst>
                  <a:ext uri="{FF2B5EF4-FFF2-40B4-BE49-F238E27FC236}">
                    <a16:creationId xmlns:a16="http://schemas.microsoft.com/office/drawing/2014/main" id="{3852E760-BBAE-4C30-B08A-FAF56C4216B6}"/>
                  </a:ext>
                </a:extLst>
              </p:cNvPr>
              <p:cNvGrpSpPr/>
              <p:nvPr/>
            </p:nvGrpSpPr>
            <p:grpSpPr>
              <a:xfrm>
                <a:off x="1504950" y="1895475"/>
                <a:ext cx="3367087" cy="3256288"/>
                <a:chOff x="1504950" y="1895475"/>
                <a:chExt cx="3367087" cy="3256288"/>
              </a:xfrm>
            </p:grpSpPr>
            <p:sp>
              <p:nvSpPr>
                <p:cNvPr id="7" name="Rectangle: Rounded Corners 6">
                  <a:extLst>
                    <a:ext uri="{FF2B5EF4-FFF2-40B4-BE49-F238E27FC236}">
                      <a16:creationId xmlns:a16="http://schemas.microsoft.com/office/drawing/2014/main" id="{A7AEE5C6-9131-4441-803F-AC4E9C37166A}"/>
                    </a:ext>
                  </a:extLst>
                </p:cNvPr>
                <p:cNvSpPr/>
                <p:nvPr/>
              </p:nvSpPr>
              <p:spPr>
                <a:xfrm>
                  <a:off x="1504950" y="1895475"/>
                  <a:ext cx="2600325" cy="685800"/>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0" name="Straight Arrow Connector 9">
                  <a:extLst>
                    <a:ext uri="{FF2B5EF4-FFF2-40B4-BE49-F238E27FC236}">
                      <a16:creationId xmlns:a16="http://schemas.microsoft.com/office/drawing/2014/main" id="{5554A64B-F752-43DF-8B3A-1F3993D06686}"/>
                    </a:ext>
                  </a:extLst>
                </p:cNvPr>
                <p:cNvCxnSpPr/>
                <p:nvPr/>
              </p:nvCxnSpPr>
              <p:spPr>
                <a:xfrm>
                  <a:off x="4105275" y="2314575"/>
                  <a:ext cx="295275" cy="1790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Rounded Corners 11">
                  <a:extLst>
                    <a:ext uri="{FF2B5EF4-FFF2-40B4-BE49-F238E27FC236}">
                      <a16:creationId xmlns:a16="http://schemas.microsoft.com/office/drawing/2014/main" id="{55720E39-CE18-4DC9-839D-5C88BEECF520}"/>
                    </a:ext>
                  </a:extLst>
                </p:cNvPr>
                <p:cNvSpPr/>
                <p:nvPr/>
              </p:nvSpPr>
              <p:spPr>
                <a:xfrm>
                  <a:off x="4252912" y="4104644"/>
                  <a:ext cx="619125" cy="1047119"/>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21" name="Group 20">
                <a:extLst>
                  <a:ext uri="{FF2B5EF4-FFF2-40B4-BE49-F238E27FC236}">
                    <a16:creationId xmlns:a16="http://schemas.microsoft.com/office/drawing/2014/main" id="{4C189EBE-233E-43DB-A508-606B068D5BAE}"/>
                  </a:ext>
                </a:extLst>
              </p:cNvPr>
              <p:cNvGrpSpPr/>
              <p:nvPr/>
            </p:nvGrpSpPr>
            <p:grpSpPr>
              <a:xfrm>
                <a:off x="3190874" y="4123693"/>
                <a:ext cx="3724276" cy="2467607"/>
                <a:chOff x="3190874" y="4123693"/>
                <a:chExt cx="3724276" cy="2467607"/>
              </a:xfrm>
            </p:grpSpPr>
            <p:sp>
              <p:nvSpPr>
                <p:cNvPr id="8" name="Rectangle: Rounded Corners 7">
                  <a:extLst>
                    <a:ext uri="{FF2B5EF4-FFF2-40B4-BE49-F238E27FC236}">
                      <a16:creationId xmlns:a16="http://schemas.microsoft.com/office/drawing/2014/main" id="{AD14DE5B-F61F-4B7E-B83D-1D187927C71E}"/>
                    </a:ext>
                  </a:extLst>
                </p:cNvPr>
                <p:cNvSpPr/>
                <p:nvPr/>
              </p:nvSpPr>
              <p:spPr>
                <a:xfrm>
                  <a:off x="3524249" y="4123693"/>
                  <a:ext cx="619125" cy="1047119"/>
                </a:xfrm>
                <a:prstGeom prst="round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Rounded Corners 12">
                  <a:extLst>
                    <a:ext uri="{FF2B5EF4-FFF2-40B4-BE49-F238E27FC236}">
                      <a16:creationId xmlns:a16="http://schemas.microsoft.com/office/drawing/2014/main" id="{63AC70CB-06A6-4BDB-B056-652E37237E78}"/>
                    </a:ext>
                  </a:extLst>
                </p:cNvPr>
                <p:cNvSpPr/>
                <p:nvPr/>
              </p:nvSpPr>
              <p:spPr>
                <a:xfrm>
                  <a:off x="3190874" y="5416544"/>
                  <a:ext cx="3724276" cy="1174756"/>
                </a:xfrm>
                <a:prstGeom prst="round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5" name="Straight Arrow Connector 14">
                  <a:extLst>
                    <a:ext uri="{FF2B5EF4-FFF2-40B4-BE49-F238E27FC236}">
                      <a16:creationId xmlns:a16="http://schemas.microsoft.com/office/drawing/2014/main" id="{3C1522A2-5F87-4545-AEE4-FADDB1A1EB1E}"/>
                    </a:ext>
                  </a:extLst>
                </p:cNvPr>
                <p:cNvCxnSpPr/>
                <p:nvPr/>
              </p:nvCxnSpPr>
              <p:spPr>
                <a:xfrm>
                  <a:off x="3809999" y="5180337"/>
                  <a:ext cx="0" cy="239388"/>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grpSp>
          <p:sp>
            <p:nvSpPr>
              <p:cNvPr id="16" name="Rectangle: Rounded Corners 15">
                <a:extLst>
                  <a:ext uri="{FF2B5EF4-FFF2-40B4-BE49-F238E27FC236}">
                    <a16:creationId xmlns:a16="http://schemas.microsoft.com/office/drawing/2014/main" id="{87FFD2E2-23C5-4790-907F-D6C41B43E650}"/>
                  </a:ext>
                </a:extLst>
              </p:cNvPr>
              <p:cNvSpPr/>
              <p:nvPr/>
            </p:nvSpPr>
            <p:spPr>
              <a:xfrm>
                <a:off x="4972885" y="4085439"/>
                <a:ext cx="619125" cy="1047119"/>
              </a:xfrm>
              <a:prstGeom prst="round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9" name="Straight Arrow Connector 18">
                <a:extLst>
                  <a:ext uri="{FF2B5EF4-FFF2-40B4-BE49-F238E27FC236}">
                    <a16:creationId xmlns:a16="http://schemas.microsoft.com/office/drawing/2014/main" id="{E4060B77-2486-4B76-88A0-C24CCB2F13C1}"/>
                  </a:ext>
                </a:extLst>
              </p:cNvPr>
              <p:cNvCxnSpPr>
                <a:cxnSpLocks/>
              </p:cNvCxnSpPr>
              <p:nvPr/>
            </p:nvCxnSpPr>
            <p:spPr>
              <a:xfrm flipV="1">
                <a:off x="5592010" y="2714470"/>
                <a:ext cx="1571006" cy="1558407"/>
              </a:xfrm>
              <a:prstGeom prst="straightConnector1">
                <a:avLst/>
              </a:prstGeom>
              <a:ln w="28575">
                <a:tailEnd type="triangle"/>
              </a:ln>
            </p:spPr>
            <p:style>
              <a:lnRef idx="2">
                <a:schemeClr val="accent3"/>
              </a:lnRef>
              <a:fillRef idx="0">
                <a:schemeClr val="accent3"/>
              </a:fillRef>
              <a:effectRef idx="1">
                <a:schemeClr val="accent3"/>
              </a:effectRef>
              <a:fontRef idx="minor">
                <a:schemeClr val="tx1"/>
              </a:fontRef>
            </p:style>
          </p:cxnSp>
          <p:sp>
            <p:nvSpPr>
              <p:cNvPr id="3" name="Trapezoid 2">
                <a:extLst>
                  <a:ext uri="{FF2B5EF4-FFF2-40B4-BE49-F238E27FC236}">
                    <a16:creationId xmlns:a16="http://schemas.microsoft.com/office/drawing/2014/main" id="{0EC20CFD-F19A-4490-B0C4-C60A8CBA19A2}"/>
                  </a:ext>
                </a:extLst>
              </p:cNvPr>
              <p:cNvSpPr/>
              <p:nvPr/>
            </p:nvSpPr>
            <p:spPr>
              <a:xfrm rot="10800000">
                <a:off x="6402679" y="2238375"/>
                <a:ext cx="1406435" cy="433956"/>
              </a:xfrm>
              <a:prstGeom prst="trapezoid">
                <a:avLst>
                  <a:gd name="adj" fmla="val 48198"/>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sp>
        <p:nvSpPr>
          <p:cNvPr id="9" name="TextBox 8">
            <a:extLst>
              <a:ext uri="{FF2B5EF4-FFF2-40B4-BE49-F238E27FC236}">
                <a16:creationId xmlns:a16="http://schemas.microsoft.com/office/drawing/2014/main" id="{DF2E1D5C-D79B-4EDC-B6DA-06B21BB25697}"/>
              </a:ext>
            </a:extLst>
          </p:cNvPr>
          <p:cNvSpPr txBox="1"/>
          <p:nvPr/>
        </p:nvSpPr>
        <p:spPr>
          <a:xfrm>
            <a:off x="157759" y="2673333"/>
            <a:ext cx="1984401" cy="3139321"/>
          </a:xfrm>
          <a:prstGeom prst="rect">
            <a:avLst/>
          </a:prstGeom>
          <a:noFill/>
        </p:spPr>
        <p:txBody>
          <a:bodyPr wrap="square" rtlCol="0">
            <a:spAutoFit/>
          </a:bodyPr>
          <a:lstStyle/>
          <a:p>
            <a:pPr algn="ctr"/>
            <a:r>
              <a:rPr lang="en-CA" b="1" dirty="0"/>
              <a:t>Point of Total Assumption </a:t>
            </a:r>
            <a:r>
              <a:rPr lang="en-CA" dirty="0"/>
              <a:t>- </a:t>
            </a:r>
            <a:r>
              <a:rPr lang="en-CA" baseline="0" dirty="0"/>
              <a:t>the point at which any additional costs are 100% paid for by the contractor --there is no more splitting of the costs</a:t>
            </a:r>
            <a:r>
              <a:rPr lang="en-CA" dirty="0"/>
              <a:t> between the buyer and the seller</a:t>
            </a:r>
          </a:p>
        </p:txBody>
      </p:sp>
      <p:sp>
        <p:nvSpPr>
          <p:cNvPr id="11" name="Speech Bubble: Rectangle 10">
            <a:extLst>
              <a:ext uri="{FF2B5EF4-FFF2-40B4-BE49-F238E27FC236}">
                <a16:creationId xmlns:a16="http://schemas.microsoft.com/office/drawing/2014/main" id="{4BF39CBD-57DB-D598-E2B9-1E71D424BF29}"/>
              </a:ext>
            </a:extLst>
          </p:cNvPr>
          <p:cNvSpPr/>
          <p:nvPr/>
        </p:nvSpPr>
        <p:spPr>
          <a:xfrm>
            <a:off x="118877" y="6123710"/>
            <a:ext cx="936333" cy="449352"/>
          </a:xfrm>
          <a:prstGeom prst="wedgeRectCallout">
            <a:avLst>
              <a:gd name="adj1" fmla="val 6209"/>
              <a:gd name="adj2" fmla="val 89189"/>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rgbClr val="C00000"/>
                </a:solidFill>
              </a:rPr>
              <a:t>See Slide Notes</a:t>
            </a:r>
          </a:p>
        </p:txBody>
      </p:sp>
    </p:spTree>
    <p:extLst>
      <p:ext uri="{BB962C8B-B14F-4D97-AF65-F5344CB8AC3E}">
        <p14:creationId xmlns:p14="http://schemas.microsoft.com/office/powerpoint/2010/main" val="21043902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1486" y="394337"/>
            <a:ext cx="7853376" cy="590401"/>
          </a:xfrm>
        </p:spPr>
        <p:txBody>
          <a:bodyPr/>
          <a:lstStyle/>
          <a:p>
            <a:r>
              <a:rPr lang="en-CA" dirty="0"/>
              <a:t>Comparison of contract types</a:t>
            </a:r>
          </a:p>
        </p:txBody>
      </p:sp>
      <p:sp>
        <p:nvSpPr>
          <p:cNvPr id="4" name="Slide Number Placeholder 3"/>
          <p:cNvSpPr>
            <a:spLocks noGrp="1"/>
          </p:cNvSpPr>
          <p:nvPr>
            <p:ph type="sldNum" sz="quarter" idx="12"/>
          </p:nvPr>
        </p:nvSpPr>
        <p:spPr/>
        <p:txBody>
          <a:bodyPr/>
          <a:lstStyle/>
          <a:p>
            <a:fld id="{5771F767-0FB1-44C9-A6CF-166E2F908689}" type="slidenum">
              <a:rPr lang="en-US" smtClean="0"/>
              <a:pPr/>
              <a:t>27</a:t>
            </a:fld>
            <a:endParaRPr lang="en-US" dirty="0"/>
          </a:p>
        </p:txBody>
      </p:sp>
      <p:pic>
        <p:nvPicPr>
          <p:cNvPr id="12" name="Picture 11"/>
          <p:cNvPicPr>
            <a:picLocks noChangeAspect="1"/>
          </p:cNvPicPr>
          <p:nvPr/>
        </p:nvPicPr>
        <p:blipFill>
          <a:blip r:embed="rId3"/>
          <a:stretch>
            <a:fillRect/>
          </a:stretch>
        </p:blipFill>
        <p:spPr>
          <a:xfrm>
            <a:off x="311817" y="1093518"/>
            <a:ext cx="8590558" cy="5410629"/>
          </a:xfrm>
          <a:prstGeom prst="rect">
            <a:avLst/>
          </a:prstGeom>
        </p:spPr>
      </p:pic>
      <p:sp>
        <p:nvSpPr>
          <p:cNvPr id="6" name="Speech Bubble: Rectangle 5">
            <a:extLst>
              <a:ext uri="{FF2B5EF4-FFF2-40B4-BE49-F238E27FC236}">
                <a16:creationId xmlns:a16="http://schemas.microsoft.com/office/drawing/2014/main" id="{D9471BE8-829D-3D62-0C77-B05679316D19}"/>
              </a:ext>
            </a:extLst>
          </p:cNvPr>
          <p:cNvSpPr/>
          <p:nvPr/>
        </p:nvSpPr>
        <p:spPr>
          <a:xfrm>
            <a:off x="3883023" y="6164357"/>
            <a:ext cx="936333" cy="449352"/>
          </a:xfrm>
          <a:prstGeom prst="wedgeRectCallout">
            <a:avLst>
              <a:gd name="adj1" fmla="val 6209"/>
              <a:gd name="adj2" fmla="val 89189"/>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rgbClr val="C00000"/>
                </a:solidFill>
              </a:rPr>
              <a:t>See Slide Notes</a:t>
            </a:r>
          </a:p>
        </p:txBody>
      </p:sp>
      <p:cxnSp>
        <p:nvCxnSpPr>
          <p:cNvPr id="8" name="Straight Arrow Connector 7">
            <a:extLst>
              <a:ext uri="{FF2B5EF4-FFF2-40B4-BE49-F238E27FC236}">
                <a16:creationId xmlns:a16="http://schemas.microsoft.com/office/drawing/2014/main" id="{BC6547F6-98F0-EF5F-1226-BB4122F02E03}"/>
              </a:ext>
            </a:extLst>
          </p:cNvPr>
          <p:cNvCxnSpPr/>
          <p:nvPr/>
        </p:nvCxnSpPr>
        <p:spPr>
          <a:xfrm>
            <a:off x="4254557" y="5907087"/>
            <a:ext cx="70507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A04A65D-C245-BC37-7F1F-45E51066002A}"/>
              </a:ext>
            </a:extLst>
          </p:cNvPr>
          <p:cNvSpPr txBox="1"/>
          <p:nvPr/>
        </p:nvSpPr>
        <p:spPr>
          <a:xfrm>
            <a:off x="6035040" y="2598896"/>
            <a:ext cx="2867335" cy="1200329"/>
          </a:xfrm>
          <a:prstGeom prst="rect">
            <a:avLst/>
          </a:prstGeom>
          <a:noFill/>
        </p:spPr>
        <p:txBody>
          <a:bodyPr wrap="square" rtlCol="0">
            <a:spAutoFit/>
          </a:bodyPr>
          <a:lstStyle/>
          <a:p>
            <a:pPr algn="ctr"/>
            <a:r>
              <a:rPr lang="en-CA" dirty="0"/>
              <a:t>The 3 coloured lines are 3 different types of contract payment, the amount the buyer pays the seller.</a:t>
            </a:r>
          </a:p>
        </p:txBody>
      </p:sp>
      <p:sp>
        <p:nvSpPr>
          <p:cNvPr id="14" name="TextBox 13">
            <a:extLst>
              <a:ext uri="{FF2B5EF4-FFF2-40B4-BE49-F238E27FC236}">
                <a16:creationId xmlns:a16="http://schemas.microsoft.com/office/drawing/2014/main" id="{7755BA86-6ACF-3786-E2AA-389DCEF14E6D}"/>
              </a:ext>
            </a:extLst>
          </p:cNvPr>
          <p:cNvSpPr txBox="1"/>
          <p:nvPr/>
        </p:nvSpPr>
        <p:spPr>
          <a:xfrm>
            <a:off x="3469289" y="3745877"/>
            <a:ext cx="1763799" cy="1477328"/>
          </a:xfrm>
          <a:prstGeom prst="rect">
            <a:avLst/>
          </a:prstGeom>
          <a:noFill/>
        </p:spPr>
        <p:txBody>
          <a:bodyPr wrap="square" rtlCol="0">
            <a:spAutoFit/>
          </a:bodyPr>
          <a:lstStyle/>
          <a:p>
            <a:pPr algn="ctr"/>
            <a:r>
              <a:rPr lang="en-CA" dirty="0"/>
              <a:t>The dashed X axis line is the actual cost when the project is complete</a:t>
            </a:r>
          </a:p>
        </p:txBody>
      </p:sp>
    </p:spTree>
    <p:extLst>
      <p:ext uri="{BB962C8B-B14F-4D97-AF65-F5344CB8AC3E}">
        <p14:creationId xmlns:p14="http://schemas.microsoft.com/office/powerpoint/2010/main" val="28594322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72F0C-4091-4768-BBBB-531C7FEA920B}"/>
              </a:ext>
            </a:extLst>
          </p:cNvPr>
          <p:cNvSpPr>
            <a:spLocks noGrp="1"/>
          </p:cNvSpPr>
          <p:nvPr>
            <p:ph type="title"/>
          </p:nvPr>
        </p:nvSpPr>
        <p:spPr/>
        <p:txBody>
          <a:bodyPr>
            <a:normAutofit fontScale="90000"/>
          </a:bodyPr>
          <a:lstStyle/>
          <a:p>
            <a:r>
              <a:rPr lang="en-CA" dirty="0"/>
              <a:t>Incentive contract</a:t>
            </a:r>
            <a:br>
              <a:rPr lang="en-CA" dirty="0"/>
            </a:br>
            <a:r>
              <a:rPr lang="en-CA" dirty="0"/>
              <a:t>exercise</a:t>
            </a:r>
          </a:p>
        </p:txBody>
      </p:sp>
      <p:sp>
        <p:nvSpPr>
          <p:cNvPr id="3" name="Content Placeholder 2">
            <a:extLst>
              <a:ext uri="{FF2B5EF4-FFF2-40B4-BE49-F238E27FC236}">
                <a16:creationId xmlns:a16="http://schemas.microsoft.com/office/drawing/2014/main" id="{39A0B911-1B9F-406D-B275-D27756787395}"/>
              </a:ext>
            </a:extLst>
          </p:cNvPr>
          <p:cNvSpPr>
            <a:spLocks noGrp="1"/>
          </p:cNvSpPr>
          <p:nvPr>
            <p:ph idx="1"/>
          </p:nvPr>
        </p:nvSpPr>
        <p:spPr>
          <a:xfrm>
            <a:off x="242887" y="1267139"/>
            <a:ext cx="8701088" cy="5047935"/>
          </a:xfrm>
        </p:spPr>
        <p:txBody>
          <a:bodyPr>
            <a:noAutofit/>
          </a:bodyPr>
          <a:lstStyle/>
          <a:p>
            <a:pPr marL="0" indent="0">
              <a:spcAft>
                <a:spcPts val="0"/>
              </a:spcAft>
              <a:buNone/>
            </a:pPr>
            <a:r>
              <a:rPr lang="en-US" sz="2000" dirty="0"/>
              <a:t>A cost-plus-incentive-fee contract has the following characteristics:</a:t>
            </a:r>
          </a:p>
          <a:p>
            <a:pPr lvl="1">
              <a:spcAft>
                <a:spcPts val="0"/>
              </a:spcAft>
            </a:pPr>
            <a:r>
              <a:rPr lang="en-US" dirty="0"/>
              <a:t>Sharing ratio (buyer : seller):  80:20 (buyer value always placed first)</a:t>
            </a:r>
          </a:p>
          <a:p>
            <a:pPr lvl="1">
              <a:spcAft>
                <a:spcPts val="0"/>
              </a:spcAft>
            </a:pPr>
            <a:r>
              <a:rPr lang="en-US" dirty="0"/>
              <a:t>Target cost: $100,000 </a:t>
            </a:r>
          </a:p>
          <a:p>
            <a:pPr lvl="1">
              <a:spcAft>
                <a:spcPts val="0"/>
              </a:spcAft>
            </a:pPr>
            <a:r>
              <a:rPr lang="en-US" dirty="0"/>
              <a:t>Target fee: $12,000 </a:t>
            </a:r>
          </a:p>
          <a:p>
            <a:pPr lvl="1">
              <a:spcAft>
                <a:spcPts val="0"/>
              </a:spcAft>
            </a:pPr>
            <a:r>
              <a:rPr lang="en-US" dirty="0"/>
              <a:t>Maximum fee: $14,000 (that can be earned by seller)</a:t>
            </a:r>
          </a:p>
          <a:p>
            <a:pPr lvl="1">
              <a:spcAft>
                <a:spcPts val="0"/>
              </a:spcAft>
            </a:pPr>
            <a:r>
              <a:rPr lang="en-US" dirty="0"/>
              <a:t>Minimum fee: $9,000</a:t>
            </a:r>
          </a:p>
          <a:p>
            <a:pPr marL="0" indent="0">
              <a:spcAft>
                <a:spcPts val="0"/>
              </a:spcAft>
              <a:buNone/>
            </a:pPr>
            <a:r>
              <a:rPr lang="en-US" sz="2000" dirty="0"/>
              <a:t>How much will the seller be reimbursed if the cost of performing the work is $95,000?</a:t>
            </a:r>
          </a:p>
          <a:p>
            <a:pPr marL="0" indent="0">
              <a:spcAft>
                <a:spcPts val="0"/>
              </a:spcAft>
              <a:buNone/>
            </a:pPr>
            <a:endParaRPr lang="en-US" sz="2000" dirty="0"/>
          </a:p>
          <a:p>
            <a:pPr marL="0" indent="0">
              <a:spcAft>
                <a:spcPts val="0"/>
              </a:spcAft>
              <a:buNone/>
            </a:pPr>
            <a:r>
              <a:rPr lang="en-US" sz="2000" dirty="0"/>
              <a:t>First, calculate incentive fee</a:t>
            </a:r>
          </a:p>
          <a:p>
            <a:pPr marL="0" indent="0">
              <a:spcAft>
                <a:spcPts val="0"/>
              </a:spcAft>
              <a:buNone/>
            </a:pPr>
            <a:r>
              <a:rPr lang="en-US" sz="2000" dirty="0"/>
              <a:t>= ((target cost – actual cost) x seller’s sharing ratio) + target fee</a:t>
            </a:r>
          </a:p>
          <a:p>
            <a:pPr marL="0" indent="0">
              <a:spcAft>
                <a:spcPts val="0"/>
              </a:spcAft>
              <a:buNone/>
            </a:pPr>
            <a:r>
              <a:rPr lang="en-US" sz="2000" dirty="0"/>
              <a:t>= ((100,000-95,000) x 0.20) + 12,000</a:t>
            </a:r>
          </a:p>
          <a:p>
            <a:pPr marL="0" indent="0">
              <a:spcAft>
                <a:spcPts val="0"/>
              </a:spcAft>
              <a:buNone/>
            </a:pPr>
            <a:r>
              <a:rPr lang="en-US" sz="2000" dirty="0"/>
              <a:t>= 5,000 x 0.20 + 12,000</a:t>
            </a:r>
          </a:p>
          <a:p>
            <a:pPr marL="0" indent="0">
              <a:spcAft>
                <a:spcPts val="0"/>
              </a:spcAft>
              <a:buNone/>
            </a:pPr>
            <a:r>
              <a:rPr lang="en-US" sz="2000" dirty="0"/>
              <a:t>= 1,000 + 12,000</a:t>
            </a:r>
          </a:p>
          <a:p>
            <a:pPr marL="0" indent="0">
              <a:spcAft>
                <a:spcPts val="0"/>
              </a:spcAft>
              <a:buNone/>
            </a:pPr>
            <a:r>
              <a:rPr lang="en-US" sz="2000" dirty="0"/>
              <a:t>= $13,000</a:t>
            </a:r>
          </a:p>
          <a:p>
            <a:pPr marL="0" indent="0">
              <a:spcAft>
                <a:spcPts val="0"/>
              </a:spcAft>
              <a:buNone/>
            </a:pPr>
            <a:r>
              <a:rPr lang="en-US" sz="2000" dirty="0"/>
              <a:t>Final reimbursed fee/cost = actual cost + incentive fee</a:t>
            </a:r>
          </a:p>
          <a:p>
            <a:pPr marL="0" indent="0">
              <a:spcAft>
                <a:spcPts val="0"/>
              </a:spcAft>
              <a:buNone/>
            </a:pPr>
            <a:r>
              <a:rPr lang="en-US" sz="2000" dirty="0"/>
              <a:t>= 95,000 + 13,000 = $108,000</a:t>
            </a:r>
            <a:endParaRPr lang="en-CA" sz="2000" dirty="0"/>
          </a:p>
        </p:txBody>
      </p:sp>
      <p:sp>
        <p:nvSpPr>
          <p:cNvPr id="4" name="Slide Number Placeholder 3">
            <a:extLst>
              <a:ext uri="{FF2B5EF4-FFF2-40B4-BE49-F238E27FC236}">
                <a16:creationId xmlns:a16="http://schemas.microsoft.com/office/drawing/2014/main" id="{FBC1D530-D8D9-466C-BB67-AA78679827A2}"/>
              </a:ext>
            </a:extLst>
          </p:cNvPr>
          <p:cNvSpPr>
            <a:spLocks noGrp="1"/>
          </p:cNvSpPr>
          <p:nvPr>
            <p:ph type="sldNum" sz="quarter" idx="12"/>
          </p:nvPr>
        </p:nvSpPr>
        <p:spPr/>
        <p:txBody>
          <a:bodyPr/>
          <a:lstStyle/>
          <a:p>
            <a:fld id="{5771F767-0FB1-44C9-A6CF-166E2F908689}" type="slidenum">
              <a:rPr lang="en-US" smtClean="0"/>
              <a:pPr/>
              <a:t>28</a:t>
            </a:fld>
            <a:endParaRPr lang="en-US" dirty="0"/>
          </a:p>
        </p:txBody>
      </p:sp>
      <p:cxnSp>
        <p:nvCxnSpPr>
          <p:cNvPr id="6" name="Straight Connector 5">
            <a:extLst>
              <a:ext uri="{FF2B5EF4-FFF2-40B4-BE49-F238E27FC236}">
                <a16:creationId xmlns:a16="http://schemas.microsoft.com/office/drawing/2014/main" id="{72E8F82F-4279-46EE-A26D-7F50DB0316A6}"/>
              </a:ext>
            </a:extLst>
          </p:cNvPr>
          <p:cNvCxnSpPr/>
          <p:nvPr/>
        </p:nvCxnSpPr>
        <p:spPr>
          <a:xfrm>
            <a:off x="66675" y="3895725"/>
            <a:ext cx="8934450"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5AEADB03-1F8F-49D5-8B9A-BEA311C98170}"/>
              </a:ext>
            </a:extLst>
          </p:cNvPr>
          <p:cNvSpPr/>
          <p:nvPr/>
        </p:nvSpPr>
        <p:spPr>
          <a:xfrm>
            <a:off x="247650" y="3943037"/>
            <a:ext cx="8572500" cy="2581275"/>
          </a:xfrm>
          <a:prstGeom prst="rect">
            <a:avLst/>
          </a:prstGeom>
          <a:solidFill>
            <a:schemeClr val="bg1"/>
          </a:solidFill>
          <a:ln w="3175">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Perform the above exercise first, and then you can </a:t>
            </a:r>
          </a:p>
          <a:p>
            <a:pPr algn="ctr"/>
            <a:r>
              <a:rPr lang="en-CA" dirty="0">
                <a:solidFill>
                  <a:schemeClr val="tx1"/>
                </a:solidFill>
              </a:rPr>
              <a:t>drag this red framed box aside to reveal a solution  </a:t>
            </a:r>
          </a:p>
        </p:txBody>
      </p:sp>
    </p:spTree>
    <p:extLst>
      <p:ext uri="{BB962C8B-B14F-4D97-AF65-F5344CB8AC3E}">
        <p14:creationId xmlns:p14="http://schemas.microsoft.com/office/powerpoint/2010/main" val="2190078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72F0C-4091-4768-BBBB-531C7FEA920B}"/>
              </a:ext>
            </a:extLst>
          </p:cNvPr>
          <p:cNvSpPr>
            <a:spLocks noGrp="1"/>
          </p:cNvSpPr>
          <p:nvPr>
            <p:ph type="title"/>
          </p:nvPr>
        </p:nvSpPr>
        <p:spPr/>
        <p:txBody>
          <a:bodyPr>
            <a:normAutofit fontScale="90000"/>
          </a:bodyPr>
          <a:lstStyle/>
          <a:p>
            <a:r>
              <a:rPr lang="en-CA" dirty="0"/>
              <a:t>Incentive contract</a:t>
            </a:r>
            <a:br>
              <a:rPr lang="en-CA" dirty="0"/>
            </a:br>
            <a:r>
              <a:rPr lang="en-CA" dirty="0"/>
              <a:t>exercise</a:t>
            </a:r>
          </a:p>
        </p:txBody>
      </p:sp>
      <p:sp>
        <p:nvSpPr>
          <p:cNvPr id="3" name="Content Placeholder 2">
            <a:extLst>
              <a:ext uri="{FF2B5EF4-FFF2-40B4-BE49-F238E27FC236}">
                <a16:creationId xmlns:a16="http://schemas.microsoft.com/office/drawing/2014/main" id="{39A0B911-1B9F-406D-B275-D27756787395}"/>
              </a:ext>
            </a:extLst>
          </p:cNvPr>
          <p:cNvSpPr>
            <a:spLocks noGrp="1"/>
          </p:cNvSpPr>
          <p:nvPr>
            <p:ph idx="1"/>
          </p:nvPr>
        </p:nvSpPr>
        <p:spPr>
          <a:xfrm>
            <a:off x="242887" y="1267139"/>
            <a:ext cx="8834438" cy="5047935"/>
          </a:xfrm>
        </p:spPr>
        <p:txBody>
          <a:bodyPr>
            <a:noAutofit/>
          </a:bodyPr>
          <a:lstStyle/>
          <a:p>
            <a:pPr marL="0" indent="0">
              <a:spcAft>
                <a:spcPts val="0"/>
              </a:spcAft>
              <a:buNone/>
            </a:pPr>
            <a:r>
              <a:rPr lang="en-US" sz="2000" dirty="0"/>
              <a:t>A cost-plus-incentive-fee contract has the following characteristics:</a:t>
            </a:r>
          </a:p>
          <a:p>
            <a:pPr lvl="1">
              <a:spcAft>
                <a:spcPts val="0"/>
              </a:spcAft>
            </a:pPr>
            <a:r>
              <a:rPr lang="en-US" dirty="0"/>
              <a:t>Sharing ratio (buyer : seller):  80:20 (buyer value always placed first)</a:t>
            </a:r>
          </a:p>
          <a:p>
            <a:pPr lvl="1">
              <a:spcAft>
                <a:spcPts val="0"/>
              </a:spcAft>
            </a:pPr>
            <a:r>
              <a:rPr lang="en-US" dirty="0"/>
              <a:t>Target cost: $100,000 </a:t>
            </a:r>
          </a:p>
          <a:p>
            <a:pPr lvl="1">
              <a:spcAft>
                <a:spcPts val="0"/>
              </a:spcAft>
            </a:pPr>
            <a:r>
              <a:rPr lang="en-US" dirty="0"/>
              <a:t>Target fee: $12,000 </a:t>
            </a:r>
          </a:p>
          <a:p>
            <a:pPr lvl="1">
              <a:spcAft>
                <a:spcPts val="0"/>
              </a:spcAft>
            </a:pPr>
            <a:r>
              <a:rPr lang="en-US" dirty="0"/>
              <a:t>Maximum fee: $14,000 (that can be earned by seller)</a:t>
            </a:r>
          </a:p>
          <a:p>
            <a:pPr lvl="1">
              <a:spcAft>
                <a:spcPts val="0"/>
              </a:spcAft>
            </a:pPr>
            <a:r>
              <a:rPr lang="en-US" dirty="0"/>
              <a:t>Minimum fee: $9,000</a:t>
            </a:r>
          </a:p>
          <a:p>
            <a:pPr marL="0" indent="0">
              <a:spcAft>
                <a:spcPts val="0"/>
              </a:spcAft>
              <a:buNone/>
            </a:pPr>
            <a:r>
              <a:rPr lang="en-US" sz="2000" dirty="0"/>
              <a:t>Using the same data (above), what will be the reimbursement to the seller if the cost of  performing the work is $120,000?</a:t>
            </a:r>
          </a:p>
          <a:p>
            <a:pPr marL="0" indent="0">
              <a:spcAft>
                <a:spcPts val="0"/>
              </a:spcAft>
              <a:buNone/>
            </a:pPr>
            <a:endParaRPr lang="en-US" sz="2000" dirty="0"/>
          </a:p>
          <a:p>
            <a:pPr marL="0" indent="0">
              <a:spcAft>
                <a:spcPts val="0"/>
              </a:spcAft>
              <a:buNone/>
            </a:pPr>
            <a:r>
              <a:rPr lang="en-US" sz="2000" dirty="0"/>
              <a:t>First, calculate incentive fee</a:t>
            </a:r>
          </a:p>
          <a:p>
            <a:pPr marL="0" indent="0">
              <a:spcAft>
                <a:spcPts val="0"/>
              </a:spcAft>
              <a:buNone/>
            </a:pPr>
            <a:r>
              <a:rPr lang="en-US" sz="2000" dirty="0"/>
              <a:t>= ((target cost – actual cost) x seller’s sharing ratio) + target fee</a:t>
            </a:r>
          </a:p>
          <a:p>
            <a:pPr marL="0" indent="0">
              <a:spcAft>
                <a:spcPts val="0"/>
              </a:spcAft>
              <a:buNone/>
            </a:pPr>
            <a:r>
              <a:rPr lang="en-US" sz="2000" dirty="0"/>
              <a:t>= ((100,000-120,000) x 0.20) + 12,000</a:t>
            </a:r>
          </a:p>
          <a:p>
            <a:pPr marL="0" indent="0">
              <a:spcAft>
                <a:spcPts val="0"/>
              </a:spcAft>
              <a:buNone/>
            </a:pPr>
            <a:r>
              <a:rPr lang="en-US" sz="2000" dirty="0"/>
              <a:t>= -20,000 x 0.20 + 12,000</a:t>
            </a:r>
          </a:p>
          <a:p>
            <a:pPr marL="0" indent="0">
              <a:spcAft>
                <a:spcPts val="0"/>
              </a:spcAft>
              <a:buNone/>
            </a:pPr>
            <a:r>
              <a:rPr lang="en-US" sz="2000" dirty="0"/>
              <a:t>= -4,000 + 12,000</a:t>
            </a:r>
          </a:p>
          <a:p>
            <a:pPr marL="0" indent="0">
              <a:spcAft>
                <a:spcPts val="0"/>
              </a:spcAft>
              <a:buNone/>
            </a:pPr>
            <a:r>
              <a:rPr lang="en-US" sz="2000" dirty="0"/>
              <a:t>= $8,000</a:t>
            </a:r>
          </a:p>
          <a:p>
            <a:pPr marL="0" indent="0">
              <a:spcAft>
                <a:spcPts val="0"/>
              </a:spcAft>
              <a:buNone/>
            </a:pPr>
            <a:r>
              <a:rPr lang="en-US" sz="2000" dirty="0"/>
              <a:t>Final reimbursed fee/cost = actual cost + incentive fee (BUT minimum fee is $9,000)</a:t>
            </a:r>
          </a:p>
          <a:p>
            <a:pPr marL="0" indent="0">
              <a:spcAft>
                <a:spcPts val="0"/>
              </a:spcAft>
              <a:buNone/>
            </a:pPr>
            <a:r>
              <a:rPr lang="en-US" sz="2000" dirty="0"/>
              <a:t>= 120,000 + 9,000 = $129,000</a:t>
            </a:r>
            <a:endParaRPr lang="en-CA" sz="2000" dirty="0"/>
          </a:p>
        </p:txBody>
      </p:sp>
      <p:sp>
        <p:nvSpPr>
          <p:cNvPr id="4" name="Slide Number Placeholder 3">
            <a:extLst>
              <a:ext uri="{FF2B5EF4-FFF2-40B4-BE49-F238E27FC236}">
                <a16:creationId xmlns:a16="http://schemas.microsoft.com/office/drawing/2014/main" id="{FBC1D530-D8D9-466C-BB67-AA78679827A2}"/>
              </a:ext>
            </a:extLst>
          </p:cNvPr>
          <p:cNvSpPr>
            <a:spLocks noGrp="1"/>
          </p:cNvSpPr>
          <p:nvPr>
            <p:ph type="sldNum" sz="quarter" idx="12"/>
          </p:nvPr>
        </p:nvSpPr>
        <p:spPr/>
        <p:txBody>
          <a:bodyPr/>
          <a:lstStyle/>
          <a:p>
            <a:fld id="{5771F767-0FB1-44C9-A6CF-166E2F908689}" type="slidenum">
              <a:rPr lang="en-US" smtClean="0"/>
              <a:pPr/>
              <a:t>29</a:t>
            </a:fld>
            <a:endParaRPr lang="en-US" dirty="0"/>
          </a:p>
        </p:txBody>
      </p:sp>
      <p:cxnSp>
        <p:nvCxnSpPr>
          <p:cNvPr id="6" name="Straight Connector 5">
            <a:extLst>
              <a:ext uri="{FF2B5EF4-FFF2-40B4-BE49-F238E27FC236}">
                <a16:creationId xmlns:a16="http://schemas.microsoft.com/office/drawing/2014/main" id="{72E8F82F-4279-46EE-A26D-7F50DB0316A6}"/>
              </a:ext>
            </a:extLst>
          </p:cNvPr>
          <p:cNvCxnSpPr/>
          <p:nvPr/>
        </p:nvCxnSpPr>
        <p:spPr>
          <a:xfrm>
            <a:off x="66675" y="3895725"/>
            <a:ext cx="8934450"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5AEADB03-1F8F-49D5-8B9A-BEA311C98170}"/>
              </a:ext>
            </a:extLst>
          </p:cNvPr>
          <p:cNvSpPr/>
          <p:nvPr/>
        </p:nvSpPr>
        <p:spPr>
          <a:xfrm>
            <a:off x="66675" y="4073526"/>
            <a:ext cx="8934450" cy="26019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3088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FCABD-662A-459B-AFB7-EA5D44FFC504}"/>
              </a:ext>
            </a:extLst>
          </p:cNvPr>
          <p:cNvSpPr>
            <a:spLocks noGrp="1"/>
          </p:cNvSpPr>
          <p:nvPr>
            <p:ph type="title"/>
          </p:nvPr>
        </p:nvSpPr>
        <p:spPr/>
        <p:txBody>
          <a:bodyPr>
            <a:normAutofit fontScale="90000"/>
          </a:bodyPr>
          <a:lstStyle/>
          <a:p>
            <a:r>
              <a:rPr lang="en-CA" dirty="0"/>
              <a:t>Project procurement management</a:t>
            </a:r>
            <a:br>
              <a:rPr lang="en-CA" dirty="0"/>
            </a:br>
            <a:r>
              <a:rPr lang="en-CA" dirty="0"/>
              <a:t>conduct procurement</a:t>
            </a:r>
            <a:endParaRPr lang="en-CA" sz="2200" dirty="0"/>
          </a:p>
        </p:txBody>
      </p:sp>
      <p:pic>
        <p:nvPicPr>
          <p:cNvPr id="5" name="Picture 2" descr="https://i2.wp.com/www.projectengineer.net/wp-content/uploads/2017/02/pmbok-knowledge-area-project-procurement-management.png">
            <a:extLst>
              <a:ext uri="{FF2B5EF4-FFF2-40B4-BE49-F238E27FC236}">
                <a16:creationId xmlns:a16="http://schemas.microsoft.com/office/drawing/2014/main" id="{3625B764-1C44-4EDB-8AE5-A5DB3B0BB8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949"/>
          <a:stretch/>
        </p:blipFill>
        <p:spPr bwMode="auto">
          <a:xfrm>
            <a:off x="2426566" y="1175432"/>
            <a:ext cx="6606766" cy="5540639"/>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a:extLst>
              <a:ext uri="{FF2B5EF4-FFF2-40B4-BE49-F238E27FC236}">
                <a16:creationId xmlns:a16="http://schemas.microsoft.com/office/drawing/2014/main" id="{101708DD-8BB9-452A-85D9-6A89353DB035}"/>
              </a:ext>
            </a:extLst>
          </p:cNvPr>
          <p:cNvSpPr>
            <a:spLocks noGrp="1"/>
          </p:cNvSpPr>
          <p:nvPr>
            <p:ph type="sldNum" sz="quarter" idx="12"/>
          </p:nvPr>
        </p:nvSpPr>
        <p:spPr/>
        <p:txBody>
          <a:bodyPr/>
          <a:lstStyle/>
          <a:p>
            <a:fld id="{5771F767-0FB1-44C9-A6CF-166E2F908689}" type="slidenum">
              <a:rPr lang="en-US" smtClean="0"/>
              <a:pPr/>
              <a:t>3</a:t>
            </a:fld>
            <a:endParaRPr lang="en-US" dirty="0"/>
          </a:p>
        </p:txBody>
      </p:sp>
      <p:sp>
        <p:nvSpPr>
          <p:cNvPr id="3" name="Rectangle: Rounded Corners 2">
            <a:extLst>
              <a:ext uri="{FF2B5EF4-FFF2-40B4-BE49-F238E27FC236}">
                <a16:creationId xmlns:a16="http://schemas.microsoft.com/office/drawing/2014/main" id="{3BDB3DC9-46C3-42D3-9F13-6862BED99824}"/>
              </a:ext>
            </a:extLst>
          </p:cNvPr>
          <p:cNvSpPr/>
          <p:nvPr/>
        </p:nvSpPr>
        <p:spPr>
          <a:xfrm>
            <a:off x="4765555" y="1789889"/>
            <a:ext cx="2162378" cy="4275631"/>
          </a:xfrm>
          <a:prstGeom prst="round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C0E0DC0B-2346-45A4-B5F2-F4E314698FCA}"/>
              </a:ext>
            </a:extLst>
          </p:cNvPr>
          <p:cNvSpPr txBox="1"/>
          <p:nvPr/>
        </p:nvSpPr>
        <p:spPr>
          <a:xfrm>
            <a:off x="189942" y="2175488"/>
            <a:ext cx="2315898" cy="4493538"/>
          </a:xfrm>
          <a:prstGeom prst="rect">
            <a:avLst/>
          </a:prstGeom>
          <a:noFill/>
        </p:spPr>
        <p:txBody>
          <a:bodyPr wrap="square" rtlCol="0">
            <a:spAutoFit/>
          </a:bodyPr>
          <a:lstStyle/>
          <a:p>
            <a:r>
              <a:rPr lang="en-CA" sz="2200" b="1" dirty="0"/>
              <a:t>Conduct Procurement </a:t>
            </a:r>
            <a:r>
              <a:rPr lang="en-CA" sz="2200" dirty="0"/>
              <a:t>The process of obtaining seller responses, selecting a seller, and awarding a contract. End results: established agreements including formal contracts.</a:t>
            </a:r>
          </a:p>
          <a:p>
            <a:endParaRPr lang="en-CA" sz="2200" dirty="0"/>
          </a:p>
        </p:txBody>
      </p:sp>
    </p:spTree>
    <p:extLst>
      <p:ext uri="{BB962C8B-B14F-4D97-AF65-F5344CB8AC3E}">
        <p14:creationId xmlns:p14="http://schemas.microsoft.com/office/powerpoint/2010/main" val="506109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6EB53-A4C4-4FC8-87D7-37021CAD73C6}"/>
              </a:ext>
            </a:extLst>
          </p:cNvPr>
          <p:cNvSpPr>
            <a:spLocks noGrp="1"/>
          </p:cNvSpPr>
          <p:nvPr>
            <p:ph type="title"/>
          </p:nvPr>
        </p:nvSpPr>
        <p:spPr/>
        <p:txBody>
          <a:bodyPr>
            <a:normAutofit fontScale="90000"/>
          </a:bodyPr>
          <a:lstStyle/>
          <a:p>
            <a:r>
              <a:rPr lang="en-CA" dirty="0"/>
              <a:t>Incentive contracts</a:t>
            </a:r>
            <a:br>
              <a:rPr lang="en-CA" dirty="0"/>
            </a:br>
            <a:r>
              <a:rPr lang="en-CA" dirty="0"/>
              <a:t>Exercise</a:t>
            </a:r>
          </a:p>
        </p:txBody>
      </p:sp>
      <p:sp>
        <p:nvSpPr>
          <p:cNvPr id="4" name="Slide Number Placeholder 3">
            <a:extLst>
              <a:ext uri="{FF2B5EF4-FFF2-40B4-BE49-F238E27FC236}">
                <a16:creationId xmlns:a16="http://schemas.microsoft.com/office/drawing/2014/main" id="{C4244D51-D282-49E7-AC55-15017BB9E2B3}"/>
              </a:ext>
            </a:extLst>
          </p:cNvPr>
          <p:cNvSpPr>
            <a:spLocks noGrp="1"/>
          </p:cNvSpPr>
          <p:nvPr>
            <p:ph type="sldNum" sz="quarter" idx="12"/>
          </p:nvPr>
        </p:nvSpPr>
        <p:spPr/>
        <p:txBody>
          <a:bodyPr/>
          <a:lstStyle/>
          <a:p>
            <a:fld id="{5771F767-0FB1-44C9-A6CF-166E2F908689}" type="slidenum">
              <a:rPr lang="en-US" smtClean="0"/>
              <a:pPr/>
              <a:t>30</a:t>
            </a:fld>
            <a:endParaRPr lang="en-US" dirty="0"/>
          </a:p>
        </p:txBody>
      </p:sp>
      <p:sp>
        <p:nvSpPr>
          <p:cNvPr id="5" name="Rectangle 4">
            <a:extLst>
              <a:ext uri="{FF2B5EF4-FFF2-40B4-BE49-F238E27FC236}">
                <a16:creationId xmlns:a16="http://schemas.microsoft.com/office/drawing/2014/main" id="{DD78C770-EC8A-461E-BA0B-45EC4F7FFD1E}"/>
              </a:ext>
            </a:extLst>
          </p:cNvPr>
          <p:cNvSpPr/>
          <p:nvPr/>
        </p:nvSpPr>
        <p:spPr>
          <a:xfrm>
            <a:off x="7777064" y="658148"/>
            <a:ext cx="989045" cy="1390261"/>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dirty="0">
                <a:solidFill>
                  <a:schemeClr val="tx1"/>
                </a:solidFill>
              </a:rPr>
              <a:t>Handout or Word doc</a:t>
            </a:r>
          </a:p>
        </p:txBody>
      </p:sp>
      <p:sp>
        <p:nvSpPr>
          <p:cNvPr id="7" name="Content Placeholder 6">
            <a:extLst>
              <a:ext uri="{FF2B5EF4-FFF2-40B4-BE49-F238E27FC236}">
                <a16:creationId xmlns:a16="http://schemas.microsoft.com/office/drawing/2014/main" id="{C2664BF3-DA9E-4CAE-B3EB-1F60E4DA15A8}"/>
              </a:ext>
            </a:extLst>
          </p:cNvPr>
          <p:cNvSpPr>
            <a:spLocks noGrp="1"/>
          </p:cNvSpPr>
          <p:nvPr>
            <p:ph idx="1"/>
          </p:nvPr>
        </p:nvSpPr>
        <p:spPr>
          <a:xfrm>
            <a:off x="589181" y="2096789"/>
            <a:ext cx="7989752" cy="3630795"/>
          </a:xfrm>
        </p:spPr>
        <p:txBody>
          <a:bodyPr/>
          <a:lstStyle/>
          <a:p>
            <a:r>
              <a:rPr lang="en-CA" dirty="0"/>
              <a:t>Perform the Incentive Contract exercises …</a:t>
            </a:r>
            <a:br>
              <a:rPr lang="en-CA" dirty="0"/>
            </a:br>
            <a:endParaRPr lang="en-CA" dirty="0"/>
          </a:p>
          <a:p>
            <a:r>
              <a:rPr lang="en-CA" dirty="0"/>
              <a:t>See Word doc on FOL called …</a:t>
            </a:r>
          </a:p>
        </p:txBody>
      </p:sp>
      <p:sp>
        <p:nvSpPr>
          <p:cNvPr id="6" name="TextBox 5"/>
          <p:cNvSpPr txBox="1"/>
          <p:nvPr/>
        </p:nvSpPr>
        <p:spPr>
          <a:xfrm>
            <a:off x="992990" y="4073069"/>
            <a:ext cx="3817257" cy="369332"/>
          </a:xfrm>
          <a:prstGeom prst="rect">
            <a:avLst/>
          </a:prstGeom>
          <a:noFill/>
          <a:ln w="38100">
            <a:solidFill>
              <a:srgbClr val="C00000"/>
            </a:solidFill>
          </a:ln>
        </p:spPr>
        <p:txBody>
          <a:bodyPr wrap="square" rtlCol="0">
            <a:spAutoFit/>
          </a:bodyPr>
          <a:lstStyle/>
          <a:p>
            <a:r>
              <a:rPr lang="en-CA" dirty="0"/>
              <a:t>M6 - Incentive Contract Exercise.docx</a:t>
            </a:r>
          </a:p>
        </p:txBody>
      </p:sp>
    </p:spTree>
    <p:extLst>
      <p:ext uri="{BB962C8B-B14F-4D97-AF65-F5344CB8AC3E}">
        <p14:creationId xmlns:p14="http://schemas.microsoft.com/office/powerpoint/2010/main" val="24516124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18C80-7743-45A5-A633-C3A30FBC32A3}"/>
              </a:ext>
            </a:extLst>
          </p:cNvPr>
          <p:cNvSpPr>
            <a:spLocks noGrp="1"/>
          </p:cNvSpPr>
          <p:nvPr>
            <p:ph type="title"/>
          </p:nvPr>
        </p:nvSpPr>
        <p:spPr/>
        <p:txBody>
          <a:bodyPr>
            <a:normAutofit/>
          </a:bodyPr>
          <a:lstStyle/>
          <a:p>
            <a:r>
              <a:rPr lang="en-CA" dirty="0"/>
              <a:t>Summary of our journey today</a:t>
            </a:r>
          </a:p>
        </p:txBody>
      </p:sp>
      <p:sp>
        <p:nvSpPr>
          <p:cNvPr id="3" name="Content Placeholder 2">
            <a:extLst>
              <a:ext uri="{FF2B5EF4-FFF2-40B4-BE49-F238E27FC236}">
                <a16:creationId xmlns:a16="http://schemas.microsoft.com/office/drawing/2014/main" id="{1E95659B-5502-4C9E-A1E4-B89AB801905B}"/>
              </a:ext>
            </a:extLst>
          </p:cNvPr>
          <p:cNvSpPr>
            <a:spLocks noGrp="1"/>
          </p:cNvSpPr>
          <p:nvPr>
            <p:ph idx="1"/>
          </p:nvPr>
        </p:nvSpPr>
        <p:spPr>
          <a:xfrm>
            <a:off x="706485" y="1531124"/>
            <a:ext cx="7569297" cy="2930344"/>
          </a:xfrm>
        </p:spPr>
        <p:txBody>
          <a:bodyPr>
            <a:normAutofit/>
          </a:bodyPr>
          <a:lstStyle/>
          <a:p>
            <a:r>
              <a:rPr lang="en-US" dirty="0"/>
              <a:t>Inputs, tools, techniques in the conduct procurement process</a:t>
            </a:r>
          </a:p>
          <a:p>
            <a:r>
              <a:rPr lang="en-US" dirty="0"/>
              <a:t>Different contract types depending on risk and project details</a:t>
            </a:r>
          </a:p>
          <a:p>
            <a:r>
              <a:rPr lang="en-US" dirty="0"/>
              <a:t>Contract incentive fees</a:t>
            </a:r>
          </a:p>
          <a:p>
            <a:endParaRPr lang="en-US" dirty="0"/>
          </a:p>
          <a:p>
            <a:pPr marL="0" indent="0">
              <a:buNone/>
            </a:pPr>
            <a:endParaRPr lang="en-US" dirty="0"/>
          </a:p>
          <a:p>
            <a:endParaRPr lang="en-US" dirty="0"/>
          </a:p>
          <a:p>
            <a:endParaRPr lang="en-CA" dirty="0"/>
          </a:p>
        </p:txBody>
      </p:sp>
      <p:sp>
        <p:nvSpPr>
          <p:cNvPr id="5" name="Slide Number Placeholder 4">
            <a:extLst>
              <a:ext uri="{FF2B5EF4-FFF2-40B4-BE49-F238E27FC236}">
                <a16:creationId xmlns:a16="http://schemas.microsoft.com/office/drawing/2014/main" id="{A6AC0786-4149-4C1B-9DD9-858D07897BE0}"/>
              </a:ext>
            </a:extLst>
          </p:cNvPr>
          <p:cNvSpPr>
            <a:spLocks noGrp="1"/>
          </p:cNvSpPr>
          <p:nvPr>
            <p:ph type="sldNum" sz="quarter" idx="12"/>
          </p:nvPr>
        </p:nvSpPr>
        <p:spPr/>
        <p:txBody>
          <a:bodyPr/>
          <a:lstStyle/>
          <a:p>
            <a:fld id="{5771F767-0FB1-44C9-A6CF-166E2F908689}" type="slidenum">
              <a:rPr lang="en-US" smtClean="0"/>
              <a:pPr/>
              <a:t>31</a:t>
            </a:fld>
            <a:endParaRPr lang="en-US" dirty="0"/>
          </a:p>
        </p:txBody>
      </p:sp>
      <p:sp>
        <p:nvSpPr>
          <p:cNvPr id="4" name="Rectangle: Rounded Corners 3">
            <a:extLst>
              <a:ext uri="{FF2B5EF4-FFF2-40B4-BE49-F238E27FC236}">
                <a16:creationId xmlns:a16="http://schemas.microsoft.com/office/drawing/2014/main" id="{0BD1FBFF-DDCD-4A81-84D3-84BB3B914FF8}"/>
              </a:ext>
            </a:extLst>
          </p:cNvPr>
          <p:cNvSpPr/>
          <p:nvPr/>
        </p:nvSpPr>
        <p:spPr>
          <a:xfrm>
            <a:off x="2668555" y="3956180"/>
            <a:ext cx="3694923" cy="1520889"/>
          </a:xfrm>
          <a:prstGeom prst="round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200" dirty="0"/>
              <a:t>We will explore other aspects of the </a:t>
            </a:r>
            <a:r>
              <a:rPr lang="en-CA" sz="2200" i="1" dirty="0"/>
              <a:t>conduct procurement</a:t>
            </a:r>
            <a:r>
              <a:rPr lang="en-CA" sz="2200" dirty="0"/>
              <a:t> process in the next module</a:t>
            </a:r>
          </a:p>
        </p:txBody>
      </p:sp>
    </p:spTree>
    <p:extLst>
      <p:ext uri="{BB962C8B-B14F-4D97-AF65-F5344CB8AC3E}">
        <p14:creationId xmlns:p14="http://schemas.microsoft.com/office/powerpoint/2010/main" val="18083680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FAEEB-E45D-4C5A-89E4-3ADED5EB9CA3}"/>
              </a:ext>
            </a:extLst>
          </p:cNvPr>
          <p:cNvSpPr>
            <a:spLocks noGrp="1"/>
          </p:cNvSpPr>
          <p:nvPr>
            <p:ph type="title"/>
          </p:nvPr>
        </p:nvSpPr>
        <p:spPr/>
        <p:txBody>
          <a:bodyPr/>
          <a:lstStyle/>
          <a:p>
            <a:r>
              <a:rPr lang="en-CA" dirty="0"/>
              <a:t>Homework and evaluations</a:t>
            </a:r>
          </a:p>
        </p:txBody>
      </p:sp>
      <p:sp>
        <p:nvSpPr>
          <p:cNvPr id="3" name="Content Placeholder 2">
            <a:extLst>
              <a:ext uri="{FF2B5EF4-FFF2-40B4-BE49-F238E27FC236}">
                <a16:creationId xmlns:a16="http://schemas.microsoft.com/office/drawing/2014/main" id="{20BCDBFE-3983-4A1A-8013-A855013CD1E0}"/>
              </a:ext>
            </a:extLst>
          </p:cNvPr>
          <p:cNvSpPr>
            <a:spLocks noGrp="1"/>
          </p:cNvSpPr>
          <p:nvPr>
            <p:ph idx="1"/>
          </p:nvPr>
        </p:nvSpPr>
        <p:spPr/>
        <p:txBody>
          <a:bodyPr/>
          <a:lstStyle/>
          <a:p>
            <a:r>
              <a:rPr lang="en-CA" dirty="0"/>
              <a:t>Readings for next module as listed in Course Overview</a:t>
            </a:r>
          </a:p>
          <a:p>
            <a:r>
              <a:rPr lang="en-CA" dirty="0"/>
              <a:t>Start preparing for midterm exam</a:t>
            </a:r>
          </a:p>
          <a:p>
            <a:endParaRPr lang="en-CA" dirty="0"/>
          </a:p>
        </p:txBody>
      </p:sp>
      <p:sp>
        <p:nvSpPr>
          <p:cNvPr id="5" name="Slide Number Placeholder 4">
            <a:extLst>
              <a:ext uri="{FF2B5EF4-FFF2-40B4-BE49-F238E27FC236}">
                <a16:creationId xmlns:a16="http://schemas.microsoft.com/office/drawing/2014/main" id="{CF846FCF-0E92-4411-BD6A-46111DE02870}"/>
              </a:ext>
            </a:extLst>
          </p:cNvPr>
          <p:cNvSpPr>
            <a:spLocks noGrp="1"/>
          </p:cNvSpPr>
          <p:nvPr>
            <p:ph type="sldNum" sz="quarter" idx="12"/>
          </p:nvPr>
        </p:nvSpPr>
        <p:spPr/>
        <p:txBody>
          <a:bodyPr/>
          <a:lstStyle/>
          <a:p>
            <a:fld id="{5771F767-0FB1-44C9-A6CF-166E2F908689}" type="slidenum">
              <a:rPr lang="en-US" smtClean="0"/>
              <a:pPr/>
              <a:t>32</a:t>
            </a:fld>
            <a:endParaRPr lang="en-US" dirty="0"/>
          </a:p>
        </p:txBody>
      </p:sp>
    </p:spTree>
    <p:extLst>
      <p:ext uri="{BB962C8B-B14F-4D97-AF65-F5344CB8AC3E}">
        <p14:creationId xmlns:p14="http://schemas.microsoft.com/office/powerpoint/2010/main" val="39768030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FAEEB-E45D-4C5A-89E4-3ADED5EB9CA3}"/>
              </a:ext>
            </a:extLst>
          </p:cNvPr>
          <p:cNvSpPr>
            <a:spLocks noGrp="1"/>
          </p:cNvSpPr>
          <p:nvPr>
            <p:ph type="title"/>
          </p:nvPr>
        </p:nvSpPr>
        <p:spPr/>
        <p:txBody>
          <a:bodyPr/>
          <a:lstStyle/>
          <a:p>
            <a:r>
              <a:rPr lang="en-CA" dirty="0"/>
              <a:t>references</a:t>
            </a:r>
          </a:p>
        </p:txBody>
      </p:sp>
      <p:sp>
        <p:nvSpPr>
          <p:cNvPr id="3" name="Content Placeholder 2">
            <a:extLst>
              <a:ext uri="{FF2B5EF4-FFF2-40B4-BE49-F238E27FC236}">
                <a16:creationId xmlns:a16="http://schemas.microsoft.com/office/drawing/2014/main" id="{20BCDBFE-3983-4A1A-8013-A855013CD1E0}"/>
              </a:ext>
            </a:extLst>
          </p:cNvPr>
          <p:cNvSpPr>
            <a:spLocks noGrp="1"/>
          </p:cNvSpPr>
          <p:nvPr>
            <p:ph idx="1"/>
          </p:nvPr>
        </p:nvSpPr>
        <p:spPr/>
        <p:txBody>
          <a:bodyPr/>
          <a:lstStyle/>
          <a:p>
            <a:r>
              <a:rPr lang="en-US" sz="2400" dirty="0"/>
              <a:t>Project Management Institute (2017).  A Guide to the Project Management Body of Knowledge (Sixth Edition). </a:t>
            </a:r>
          </a:p>
          <a:p>
            <a:r>
              <a:rPr lang="en-US" sz="2400" dirty="0"/>
              <a:t>Kerzner, Harold (2017). Project Management, Twelfth Edition.</a:t>
            </a:r>
          </a:p>
          <a:p>
            <a:r>
              <a:rPr lang="en-US" sz="2400" dirty="0"/>
              <a:t>Watts, A. (2014). Project Management.  Victoria, B.C.:</a:t>
            </a:r>
            <a:r>
              <a:rPr lang="en-US" sz="2400" dirty="0" err="1"/>
              <a:t>BCcampus</a:t>
            </a:r>
            <a:r>
              <a:rPr lang="en-US" sz="2400" dirty="0"/>
              <a:t>.  Retrieved from https://opentextbc.ca/projectmanagement/.</a:t>
            </a:r>
          </a:p>
          <a:p>
            <a:endParaRPr lang="en-CA" dirty="0"/>
          </a:p>
        </p:txBody>
      </p:sp>
      <p:sp>
        <p:nvSpPr>
          <p:cNvPr id="5" name="Slide Number Placeholder 4">
            <a:extLst>
              <a:ext uri="{FF2B5EF4-FFF2-40B4-BE49-F238E27FC236}">
                <a16:creationId xmlns:a16="http://schemas.microsoft.com/office/drawing/2014/main" id="{CA326963-871A-4605-A026-4E5B69DF8795}"/>
              </a:ext>
            </a:extLst>
          </p:cNvPr>
          <p:cNvSpPr>
            <a:spLocks noGrp="1"/>
          </p:cNvSpPr>
          <p:nvPr>
            <p:ph type="sldNum" sz="quarter" idx="12"/>
          </p:nvPr>
        </p:nvSpPr>
        <p:spPr/>
        <p:txBody>
          <a:bodyPr/>
          <a:lstStyle/>
          <a:p>
            <a:fld id="{5771F767-0FB1-44C9-A6CF-166E2F908689}" type="slidenum">
              <a:rPr lang="en-US" smtClean="0"/>
              <a:pPr/>
              <a:t>33</a:t>
            </a:fld>
            <a:endParaRPr lang="en-US" dirty="0"/>
          </a:p>
        </p:txBody>
      </p:sp>
    </p:spTree>
    <p:extLst>
      <p:ext uri="{BB962C8B-B14F-4D97-AF65-F5344CB8AC3E}">
        <p14:creationId xmlns:p14="http://schemas.microsoft.com/office/powerpoint/2010/main" val="2537072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rrow: Right 2">
            <a:extLst>
              <a:ext uri="{FF2B5EF4-FFF2-40B4-BE49-F238E27FC236}">
                <a16:creationId xmlns:a16="http://schemas.microsoft.com/office/drawing/2014/main" id="{7CD9D9DA-DD6E-48CD-A042-A18FE351C98D}"/>
              </a:ext>
            </a:extLst>
          </p:cNvPr>
          <p:cNvSpPr/>
          <p:nvPr/>
        </p:nvSpPr>
        <p:spPr>
          <a:xfrm>
            <a:off x="2792086" y="1924834"/>
            <a:ext cx="2766544" cy="1018820"/>
          </a:xfrm>
          <a:prstGeom prst="rightArrow">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7A7FCABD-662A-459B-AFB7-EA5D44FFC504}"/>
              </a:ext>
            </a:extLst>
          </p:cNvPr>
          <p:cNvSpPr>
            <a:spLocks noGrp="1"/>
          </p:cNvSpPr>
          <p:nvPr>
            <p:ph type="title"/>
          </p:nvPr>
        </p:nvSpPr>
        <p:spPr>
          <a:xfrm>
            <a:off x="4034449" y="380573"/>
            <a:ext cx="5109551" cy="781095"/>
          </a:xfrm>
        </p:spPr>
        <p:txBody>
          <a:bodyPr>
            <a:normAutofit fontScale="90000"/>
          </a:bodyPr>
          <a:lstStyle/>
          <a:p>
            <a:r>
              <a:rPr lang="en-CA" dirty="0"/>
              <a:t>conduct procurement </a:t>
            </a:r>
            <a:br>
              <a:rPr lang="en-CA" dirty="0"/>
            </a:br>
            <a:r>
              <a:rPr lang="en-CA" dirty="0"/>
              <a:t>inputs</a:t>
            </a:r>
            <a:endParaRPr lang="en-CA" sz="2200" dirty="0"/>
          </a:p>
        </p:txBody>
      </p:sp>
      <p:sp>
        <p:nvSpPr>
          <p:cNvPr id="7" name="Slide Number Placeholder 6">
            <a:extLst>
              <a:ext uri="{FF2B5EF4-FFF2-40B4-BE49-F238E27FC236}">
                <a16:creationId xmlns:a16="http://schemas.microsoft.com/office/drawing/2014/main" id="{101708DD-8BB9-452A-85D9-6A89353DB035}"/>
              </a:ext>
            </a:extLst>
          </p:cNvPr>
          <p:cNvSpPr>
            <a:spLocks noGrp="1"/>
          </p:cNvSpPr>
          <p:nvPr>
            <p:ph type="sldNum" sz="quarter" idx="12"/>
          </p:nvPr>
        </p:nvSpPr>
        <p:spPr/>
        <p:txBody>
          <a:bodyPr/>
          <a:lstStyle/>
          <a:p>
            <a:fld id="{5771F767-0FB1-44C9-A6CF-166E2F908689}" type="slidenum">
              <a:rPr lang="en-US" smtClean="0"/>
              <a:pPr/>
              <a:t>4</a:t>
            </a:fld>
            <a:endParaRPr lang="en-US" dirty="0"/>
          </a:p>
        </p:txBody>
      </p:sp>
      <p:pic>
        <p:nvPicPr>
          <p:cNvPr id="8" name="Picture 2" descr="https://i2.wp.com/www.projectengineer.net/wp-content/uploads/2017/02/pmbok-knowledge-area-project-procurement-management.png">
            <a:extLst>
              <a:ext uri="{FF2B5EF4-FFF2-40B4-BE49-F238E27FC236}">
                <a16:creationId xmlns:a16="http://schemas.microsoft.com/office/drawing/2014/main" id="{19C24F7F-2E63-4DE4-B903-D801B4A7C14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675" t="14182" r="34300" b="13515"/>
          <a:stretch/>
        </p:blipFill>
        <p:spPr bwMode="auto">
          <a:xfrm>
            <a:off x="1093171" y="771121"/>
            <a:ext cx="2883235" cy="590580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a:extLst>
              <a:ext uri="{FF2B5EF4-FFF2-40B4-BE49-F238E27FC236}">
                <a16:creationId xmlns:a16="http://schemas.microsoft.com/office/drawing/2014/main" id="{CDDB773A-1C4E-4B08-9362-675D36B49A5A}"/>
              </a:ext>
            </a:extLst>
          </p:cNvPr>
          <p:cNvSpPr/>
          <p:nvPr/>
        </p:nvSpPr>
        <p:spPr>
          <a:xfrm>
            <a:off x="1093171" y="1576647"/>
            <a:ext cx="2883235" cy="1715194"/>
          </a:xfrm>
          <a:prstGeom prst="roundRect">
            <a:avLst>
              <a:gd name="adj" fmla="val 8740"/>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0" name="Picture 9">
            <a:extLst>
              <a:ext uri="{FF2B5EF4-FFF2-40B4-BE49-F238E27FC236}">
                <a16:creationId xmlns:a16="http://schemas.microsoft.com/office/drawing/2014/main" id="{4A02015E-A0F7-45C6-B589-2D7182562354}"/>
              </a:ext>
            </a:extLst>
          </p:cNvPr>
          <p:cNvPicPr>
            <a:picLocks noChangeAspect="1"/>
          </p:cNvPicPr>
          <p:nvPr/>
        </p:nvPicPr>
        <p:blipFill rotWithShape="1">
          <a:blip r:embed="rId4"/>
          <a:srcRect l="1155" t="-430" r="68243" b="9010"/>
          <a:stretch/>
        </p:blipFill>
        <p:spPr>
          <a:xfrm>
            <a:off x="5616673" y="1161668"/>
            <a:ext cx="2581506" cy="5608320"/>
          </a:xfrm>
          <a:prstGeom prst="rect">
            <a:avLst/>
          </a:prstGeom>
        </p:spPr>
      </p:pic>
    </p:spTree>
    <p:extLst>
      <p:ext uri="{BB962C8B-B14F-4D97-AF65-F5344CB8AC3E}">
        <p14:creationId xmlns:p14="http://schemas.microsoft.com/office/powerpoint/2010/main" val="2507422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FCABD-662A-459B-AFB7-EA5D44FFC504}"/>
              </a:ext>
            </a:extLst>
          </p:cNvPr>
          <p:cNvSpPr>
            <a:spLocks noGrp="1"/>
          </p:cNvSpPr>
          <p:nvPr>
            <p:ph type="title"/>
          </p:nvPr>
        </p:nvSpPr>
        <p:spPr>
          <a:xfrm>
            <a:off x="1237673" y="449755"/>
            <a:ext cx="7906327" cy="781095"/>
          </a:xfrm>
        </p:spPr>
        <p:txBody>
          <a:bodyPr>
            <a:normAutofit fontScale="90000"/>
          </a:bodyPr>
          <a:lstStyle/>
          <a:p>
            <a:r>
              <a:rPr lang="en-CA" dirty="0"/>
              <a:t>conduct procurement</a:t>
            </a:r>
            <a:br>
              <a:rPr lang="en-CA" dirty="0"/>
            </a:br>
            <a:r>
              <a:rPr lang="en-CA" dirty="0"/>
              <a:t>inputs</a:t>
            </a:r>
            <a:endParaRPr lang="en-CA" sz="2200" dirty="0"/>
          </a:p>
        </p:txBody>
      </p:sp>
      <p:sp>
        <p:nvSpPr>
          <p:cNvPr id="7" name="Slide Number Placeholder 6">
            <a:extLst>
              <a:ext uri="{FF2B5EF4-FFF2-40B4-BE49-F238E27FC236}">
                <a16:creationId xmlns:a16="http://schemas.microsoft.com/office/drawing/2014/main" id="{101708DD-8BB9-452A-85D9-6A89353DB035}"/>
              </a:ext>
            </a:extLst>
          </p:cNvPr>
          <p:cNvSpPr>
            <a:spLocks noGrp="1"/>
          </p:cNvSpPr>
          <p:nvPr>
            <p:ph type="sldNum" sz="quarter" idx="12"/>
          </p:nvPr>
        </p:nvSpPr>
        <p:spPr/>
        <p:txBody>
          <a:bodyPr/>
          <a:lstStyle/>
          <a:p>
            <a:fld id="{5771F767-0FB1-44C9-A6CF-166E2F908689}" type="slidenum">
              <a:rPr lang="en-US" smtClean="0"/>
              <a:pPr/>
              <a:t>5</a:t>
            </a:fld>
            <a:endParaRPr lang="en-US" dirty="0"/>
          </a:p>
        </p:txBody>
      </p:sp>
      <p:sp>
        <p:nvSpPr>
          <p:cNvPr id="10" name="TextBox 9">
            <a:extLst>
              <a:ext uri="{FF2B5EF4-FFF2-40B4-BE49-F238E27FC236}">
                <a16:creationId xmlns:a16="http://schemas.microsoft.com/office/drawing/2014/main" id="{2392B6A6-A56C-4551-8382-AE0D3F98F80A}"/>
              </a:ext>
            </a:extLst>
          </p:cNvPr>
          <p:cNvSpPr txBox="1"/>
          <p:nvPr/>
        </p:nvSpPr>
        <p:spPr>
          <a:xfrm>
            <a:off x="3443770" y="1382486"/>
            <a:ext cx="5634181" cy="2187778"/>
          </a:xfrm>
          <a:prstGeom prst="rect">
            <a:avLst/>
          </a:prstGeom>
          <a:noFill/>
        </p:spPr>
        <p:txBody>
          <a:bodyPr wrap="square" rtlCol="0">
            <a:spAutoFit/>
          </a:bodyPr>
          <a:lstStyle/>
          <a:p>
            <a:pPr>
              <a:spcAft>
                <a:spcPts val="500"/>
              </a:spcAft>
            </a:pPr>
            <a:r>
              <a:rPr lang="en-CA" sz="2200" b="1" dirty="0"/>
              <a:t>Configuration Management Plan</a:t>
            </a:r>
          </a:p>
          <a:p>
            <a:pPr>
              <a:spcAft>
                <a:spcPts val="500"/>
              </a:spcAft>
            </a:pPr>
            <a:r>
              <a:rPr lang="en-US" sz="2200" dirty="0"/>
              <a:t>Describes how the information about the items of the project (and which items) will be recorded and updated so that the product, service or result of the project remains consistent and/or operative.</a:t>
            </a:r>
            <a:endParaRPr lang="en-CA" sz="2200" dirty="0"/>
          </a:p>
        </p:txBody>
      </p:sp>
      <p:pic>
        <p:nvPicPr>
          <p:cNvPr id="3" name="Picture 2">
            <a:extLst>
              <a:ext uri="{FF2B5EF4-FFF2-40B4-BE49-F238E27FC236}">
                <a16:creationId xmlns:a16="http://schemas.microsoft.com/office/drawing/2014/main" id="{CD9A7393-581A-406C-9A7E-B647497F1801}"/>
              </a:ext>
            </a:extLst>
          </p:cNvPr>
          <p:cNvPicPr>
            <a:picLocks noChangeAspect="1"/>
          </p:cNvPicPr>
          <p:nvPr/>
        </p:nvPicPr>
        <p:blipFill>
          <a:blip r:embed="rId3"/>
          <a:stretch>
            <a:fillRect/>
          </a:stretch>
        </p:blipFill>
        <p:spPr>
          <a:xfrm>
            <a:off x="468970" y="1249193"/>
            <a:ext cx="2584928" cy="5608806"/>
          </a:xfrm>
          <a:prstGeom prst="rect">
            <a:avLst/>
          </a:prstGeom>
        </p:spPr>
      </p:pic>
      <p:cxnSp>
        <p:nvCxnSpPr>
          <p:cNvPr id="9" name="Straight Connector 8">
            <a:extLst>
              <a:ext uri="{FF2B5EF4-FFF2-40B4-BE49-F238E27FC236}">
                <a16:creationId xmlns:a16="http://schemas.microsoft.com/office/drawing/2014/main" id="{CE6AC8C1-5B3F-4018-8B02-77CC7C43443A}"/>
              </a:ext>
            </a:extLst>
          </p:cNvPr>
          <p:cNvCxnSpPr>
            <a:cxnSpLocks/>
          </p:cNvCxnSpPr>
          <p:nvPr/>
        </p:nvCxnSpPr>
        <p:spPr>
          <a:xfrm flipV="1">
            <a:off x="2923745" y="1635162"/>
            <a:ext cx="481875" cy="2022438"/>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4546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FCABD-662A-459B-AFB7-EA5D44FFC504}"/>
              </a:ext>
            </a:extLst>
          </p:cNvPr>
          <p:cNvSpPr>
            <a:spLocks noGrp="1"/>
          </p:cNvSpPr>
          <p:nvPr>
            <p:ph type="title"/>
          </p:nvPr>
        </p:nvSpPr>
        <p:spPr>
          <a:xfrm>
            <a:off x="1237673" y="449755"/>
            <a:ext cx="7906327" cy="781095"/>
          </a:xfrm>
        </p:spPr>
        <p:txBody>
          <a:bodyPr>
            <a:normAutofit fontScale="90000"/>
          </a:bodyPr>
          <a:lstStyle/>
          <a:p>
            <a:r>
              <a:rPr lang="en-CA" dirty="0"/>
              <a:t>conduct procurement</a:t>
            </a:r>
            <a:br>
              <a:rPr lang="en-CA" dirty="0"/>
            </a:br>
            <a:r>
              <a:rPr lang="en-CA" dirty="0"/>
              <a:t>inputs</a:t>
            </a:r>
            <a:endParaRPr lang="en-CA" sz="2200" dirty="0"/>
          </a:p>
        </p:txBody>
      </p:sp>
      <p:sp>
        <p:nvSpPr>
          <p:cNvPr id="7" name="Slide Number Placeholder 6">
            <a:extLst>
              <a:ext uri="{FF2B5EF4-FFF2-40B4-BE49-F238E27FC236}">
                <a16:creationId xmlns:a16="http://schemas.microsoft.com/office/drawing/2014/main" id="{101708DD-8BB9-452A-85D9-6A89353DB035}"/>
              </a:ext>
            </a:extLst>
          </p:cNvPr>
          <p:cNvSpPr>
            <a:spLocks noGrp="1"/>
          </p:cNvSpPr>
          <p:nvPr>
            <p:ph type="sldNum" sz="quarter" idx="12"/>
          </p:nvPr>
        </p:nvSpPr>
        <p:spPr/>
        <p:txBody>
          <a:bodyPr/>
          <a:lstStyle/>
          <a:p>
            <a:fld id="{5771F767-0FB1-44C9-A6CF-166E2F908689}" type="slidenum">
              <a:rPr lang="en-US" smtClean="0"/>
              <a:pPr/>
              <a:t>6</a:t>
            </a:fld>
            <a:endParaRPr lang="en-US" dirty="0"/>
          </a:p>
        </p:txBody>
      </p:sp>
      <p:sp>
        <p:nvSpPr>
          <p:cNvPr id="10" name="TextBox 9">
            <a:extLst>
              <a:ext uri="{FF2B5EF4-FFF2-40B4-BE49-F238E27FC236}">
                <a16:creationId xmlns:a16="http://schemas.microsoft.com/office/drawing/2014/main" id="{2392B6A6-A56C-4551-8382-AE0D3F98F80A}"/>
              </a:ext>
            </a:extLst>
          </p:cNvPr>
          <p:cNvSpPr txBox="1"/>
          <p:nvPr/>
        </p:nvSpPr>
        <p:spPr>
          <a:xfrm>
            <a:off x="3443770" y="1382486"/>
            <a:ext cx="5052159" cy="3185487"/>
          </a:xfrm>
          <a:prstGeom prst="rect">
            <a:avLst/>
          </a:prstGeom>
          <a:noFill/>
        </p:spPr>
        <p:txBody>
          <a:bodyPr wrap="square" rtlCol="0">
            <a:spAutoFit/>
          </a:bodyPr>
          <a:lstStyle/>
          <a:p>
            <a:pPr>
              <a:spcAft>
                <a:spcPts val="500"/>
              </a:spcAft>
            </a:pPr>
            <a:r>
              <a:rPr lang="en-CA" sz="2200" b="1" dirty="0"/>
              <a:t>Procurement Documentation</a:t>
            </a:r>
          </a:p>
          <a:p>
            <a:pPr marL="342900" indent="-342900">
              <a:spcAft>
                <a:spcPts val="500"/>
              </a:spcAft>
              <a:buFont typeface="Arial" panose="020B0604020202020204" pitchFamily="34" charset="0"/>
              <a:buChar char="•"/>
            </a:pPr>
            <a:r>
              <a:rPr lang="en-US" sz="2200" dirty="0"/>
              <a:t>Bid documents</a:t>
            </a:r>
          </a:p>
          <a:p>
            <a:pPr marL="342900" indent="-342900">
              <a:spcAft>
                <a:spcPts val="500"/>
              </a:spcAft>
              <a:buFont typeface="Arial" panose="020B0604020202020204" pitchFamily="34" charset="0"/>
              <a:buChar char="•"/>
            </a:pPr>
            <a:r>
              <a:rPr lang="en-US" sz="2200" dirty="0"/>
              <a:t>Procurement statement of work</a:t>
            </a:r>
          </a:p>
          <a:p>
            <a:pPr marL="342900" indent="-342900">
              <a:spcAft>
                <a:spcPts val="500"/>
              </a:spcAft>
              <a:buFont typeface="Arial" panose="020B0604020202020204" pitchFamily="34" charset="0"/>
              <a:buChar char="•"/>
            </a:pPr>
            <a:r>
              <a:rPr lang="en-US" sz="2200" dirty="0"/>
              <a:t>Independent cost estimates </a:t>
            </a:r>
          </a:p>
          <a:p>
            <a:pPr marL="342900" indent="-342900">
              <a:spcAft>
                <a:spcPts val="500"/>
              </a:spcAft>
              <a:buFont typeface="Arial" panose="020B0604020202020204" pitchFamily="34" charset="0"/>
              <a:buChar char="•"/>
            </a:pPr>
            <a:r>
              <a:rPr lang="en-US" sz="2200" dirty="0"/>
              <a:t>Source selection criteria</a:t>
            </a:r>
          </a:p>
          <a:p>
            <a:pPr>
              <a:spcAft>
                <a:spcPts val="500"/>
              </a:spcAft>
            </a:pPr>
            <a:r>
              <a:rPr lang="en-US" sz="2200" b="1" dirty="0"/>
              <a:t>Seller proposals</a:t>
            </a:r>
          </a:p>
          <a:p>
            <a:pPr marL="342900" indent="-342900">
              <a:spcAft>
                <a:spcPts val="500"/>
              </a:spcAft>
              <a:buFont typeface="Arial" panose="020B0604020202020204" pitchFamily="34" charset="0"/>
              <a:buChar char="•"/>
            </a:pPr>
            <a:r>
              <a:rPr lang="en-US" sz="2200" dirty="0"/>
              <a:t>Received from sellers in response to the procurement document package</a:t>
            </a:r>
            <a:endParaRPr lang="en-CA" sz="2200" dirty="0"/>
          </a:p>
        </p:txBody>
      </p:sp>
      <p:pic>
        <p:nvPicPr>
          <p:cNvPr id="3" name="Picture 2">
            <a:extLst>
              <a:ext uri="{FF2B5EF4-FFF2-40B4-BE49-F238E27FC236}">
                <a16:creationId xmlns:a16="http://schemas.microsoft.com/office/drawing/2014/main" id="{CD9A7393-581A-406C-9A7E-B647497F1801}"/>
              </a:ext>
            </a:extLst>
          </p:cNvPr>
          <p:cNvPicPr>
            <a:picLocks noChangeAspect="1"/>
          </p:cNvPicPr>
          <p:nvPr/>
        </p:nvPicPr>
        <p:blipFill>
          <a:blip r:embed="rId3"/>
          <a:stretch>
            <a:fillRect/>
          </a:stretch>
        </p:blipFill>
        <p:spPr>
          <a:xfrm>
            <a:off x="468970" y="1249193"/>
            <a:ext cx="2584928" cy="5608806"/>
          </a:xfrm>
          <a:prstGeom prst="rect">
            <a:avLst/>
          </a:prstGeom>
        </p:spPr>
      </p:pic>
      <p:cxnSp>
        <p:nvCxnSpPr>
          <p:cNvPr id="9" name="Straight Connector 8">
            <a:extLst>
              <a:ext uri="{FF2B5EF4-FFF2-40B4-BE49-F238E27FC236}">
                <a16:creationId xmlns:a16="http://schemas.microsoft.com/office/drawing/2014/main" id="{CE6AC8C1-5B3F-4018-8B02-77CC7C43443A}"/>
              </a:ext>
            </a:extLst>
          </p:cNvPr>
          <p:cNvCxnSpPr>
            <a:cxnSpLocks/>
          </p:cNvCxnSpPr>
          <p:nvPr/>
        </p:nvCxnSpPr>
        <p:spPr>
          <a:xfrm flipV="1">
            <a:off x="2873195" y="1615736"/>
            <a:ext cx="570575" cy="408431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B672569-9E84-4735-9E32-6179DC44DB31}"/>
              </a:ext>
            </a:extLst>
          </p:cNvPr>
          <p:cNvCxnSpPr>
            <a:cxnSpLocks/>
          </p:cNvCxnSpPr>
          <p:nvPr/>
        </p:nvCxnSpPr>
        <p:spPr>
          <a:xfrm flipV="1">
            <a:off x="2013970" y="3551068"/>
            <a:ext cx="1429800" cy="2343705"/>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4218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rrow: Right 2">
            <a:extLst>
              <a:ext uri="{FF2B5EF4-FFF2-40B4-BE49-F238E27FC236}">
                <a16:creationId xmlns:a16="http://schemas.microsoft.com/office/drawing/2014/main" id="{7CD9D9DA-DD6E-48CD-A042-A18FE351C98D}"/>
              </a:ext>
            </a:extLst>
          </p:cNvPr>
          <p:cNvSpPr/>
          <p:nvPr/>
        </p:nvSpPr>
        <p:spPr>
          <a:xfrm>
            <a:off x="2994753" y="3375202"/>
            <a:ext cx="2766544" cy="1018820"/>
          </a:xfrm>
          <a:prstGeom prst="rightArrow">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7A7FCABD-662A-459B-AFB7-EA5D44FFC504}"/>
              </a:ext>
            </a:extLst>
          </p:cNvPr>
          <p:cNvSpPr>
            <a:spLocks noGrp="1"/>
          </p:cNvSpPr>
          <p:nvPr>
            <p:ph type="title"/>
          </p:nvPr>
        </p:nvSpPr>
        <p:spPr>
          <a:xfrm>
            <a:off x="4034449" y="380573"/>
            <a:ext cx="5109551" cy="781095"/>
          </a:xfrm>
        </p:spPr>
        <p:txBody>
          <a:bodyPr>
            <a:normAutofit fontScale="90000"/>
          </a:bodyPr>
          <a:lstStyle/>
          <a:p>
            <a:r>
              <a:rPr lang="en-CA" dirty="0"/>
              <a:t>conduct procurement </a:t>
            </a:r>
            <a:br>
              <a:rPr lang="en-CA" dirty="0"/>
            </a:br>
            <a:r>
              <a:rPr lang="en-CA" dirty="0"/>
              <a:t>tools and techniques</a:t>
            </a:r>
            <a:endParaRPr lang="en-CA" sz="2200" dirty="0"/>
          </a:p>
        </p:txBody>
      </p:sp>
      <p:sp>
        <p:nvSpPr>
          <p:cNvPr id="7" name="Slide Number Placeholder 6">
            <a:extLst>
              <a:ext uri="{FF2B5EF4-FFF2-40B4-BE49-F238E27FC236}">
                <a16:creationId xmlns:a16="http://schemas.microsoft.com/office/drawing/2014/main" id="{101708DD-8BB9-452A-85D9-6A89353DB035}"/>
              </a:ext>
            </a:extLst>
          </p:cNvPr>
          <p:cNvSpPr>
            <a:spLocks noGrp="1"/>
          </p:cNvSpPr>
          <p:nvPr>
            <p:ph type="sldNum" sz="quarter" idx="12"/>
          </p:nvPr>
        </p:nvSpPr>
        <p:spPr/>
        <p:txBody>
          <a:bodyPr/>
          <a:lstStyle/>
          <a:p>
            <a:fld id="{5771F767-0FB1-44C9-A6CF-166E2F908689}" type="slidenum">
              <a:rPr lang="en-US" smtClean="0"/>
              <a:pPr/>
              <a:t>7</a:t>
            </a:fld>
            <a:endParaRPr lang="en-US" dirty="0"/>
          </a:p>
        </p:txBody>
      </p:sp>
      <p:pic>
        <p:nvPicPr>
          <p:cNvPr id="8" name="Picture 2" descr="https://i2.wp.com/www.projectengineer.net/wp-content/uploads/2017/02/pmbok-knowledge-area-project-procurement-management.png">
            <a:extLst>
              <a:ext uri="{FF2B5EF4-FFF2-40B4-BE49-F238E27FC236}">
                <a16:creationId xmlns:a16="http://schemas.microsoft.com/office/drawing/2014/main" id="{19C24F7F-2E63-4DE4-B903-D801B4A7C14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675" t="14182" r="34300" b="13515"/>
          <a:stretch/>
        </p:blipFill>
        <p:spPr bwMode="auto">
          <a:xfrm>
            <a:off x="1093171" y="771121"/>
            <a:ext cx="2883235" cy="590580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a:extLst>
              <a:ext uri="{FF2B5EF4-FFF2-40B4-BE49-F238E27FC236}">
                <a16:creationId xmlns:a16="http://schemas.microsoft.com/office/drawing/2014/main" id="{CDDB773A-1C4E-4B08-9362-675D36B49A5A}"/>
              </a:ext>
            </a:extLst>
          </p:cNvPr>
          <p:cNvSpPr/>
          <p:nvPr/>
        </p:nvSpPr>
        <p:spPr>
          <a:xfrm>
            <a:off x="1093170" y="3239770"/>
            <a:ext cx="2883235" cy="1377950"/>
          </a:xfrm>
          <a:prstGeom prst="roundRect">
            <a:avLst>
              <a:gd name="adj" fmla="val 8740"/>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0" name="Picture 9">
            <a:extLst>
              <a:ext uri="{FF2B5EF4-FFF2-40B4-BE49-F238E27FC236}">
                <a16:creationId xmlns:a16="http://schemas.microsoft.com/office/drawing/2014/main" id="{4A02015E-A0F7-45C6-B589-2D7182562354}"/>
              </a:ext>
            </a:extLst>
          </p:cNvPr>
          <p:cNvPicPr>
            <a:picLocks noChangeAspect="1"/>
          </p:cNvPicPr>
          <p:nvPr/>
        </p:nvPicPr>
        <p:blipFill rotWithShape="1">
          <a:blip r:embed="rId4"/>
          <a:srcRect l="33866" t="-430" r="35386" b="63471"/>
          <a:stretch/>
        </p:blipFill>
        <p:spPr>
          <a:xfrm>
            <a:off x="5761297" y="2900709"/>
            <a:ext cx="2593975" cy="2267332"/>
          </a:xfrm>
          <a:prstGeom prst="rect">
            <a:avLst/>
          </a:prstGeom>
        </p:spPr>
      </p:pic>
    </p:spTree>
    <p:extLst>
      <p:ext uri="{BB962C8B-B14F-4D97-AF65-F5344CB8AC3E}">
        <p14:creationId xmlns:p14="http://schemas.microsoft.com/office/powerpoint/2010/main" val="3356418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FCABD-662A-459B-AFB7-EA5D44FFC504}"/>
              </a:ext>
            </a:extLst>
          </p:cNvPr>
          <p:cNvSpPr>
            <a:spLocks noGrp="1"/>
          </p:cNvSpPr>
          <p:nvPr>
            <p:ph type="title"/>
          </p:nvPr>
        </p:nvSpPr>
        <p:spPr>
          <a:xfrm>
            <a:off x="1237673" y="449755"/>
            <a:ext cx="7906327" cy="781095"/>
          </a:xfrm>
        </p:spPr>
        <p:txBody>
          <a:bodyPr>
            <a:normAutofit fontScale="90000"/>
          </a:bodyPr>
          <a:lstStyle/>
          <a:p>
            <a:r>
              <a:rPr lang="en-CA" dirty="0"/>
              <a:t>conduct procurement</a:t>
            </a:r>
            <a:br>
              <a:rPr lang="en-CA" dirty="0"/>
            </a:br>
            <a:r>
              <a:rPr lang="en-CA" dirty="0"/>
              <a:t>tools and techniques</a:t>
            </a:r>
            <a:endParaRPr lang="en-CA" sz="2200" dirty="0"/>
          </a:p>
        </p:txBody>
      </p:sp>
      <p:sp>
        <p:nvSpPr>
          <p:cNvPr id="7" name="Slide Number Placeholder 6">
            <a:extLst>
              <a:ext uri="{FF2B5EF4-FFF2-40B4-BE49-F238E27FC236}">
                <a16:creationId xmlns:a16="http://schemas.microsoft.com/office/drawing/2014/main" id="{101708DD-8BB9-452A-85D9-6A89353DB035}"/>
              </a:ext>
            </a:extLst>
          </p:cNvPr>
          <p:cNvSpPr>
            <a:spLocks noGrp="1"/>
          </p:cNvSpPr>
          <p:nvPr>
            <p:ph type="sldNum" sz="quarter" idx="12"/>
          </p:nvPr>
        </p:nvSpPr>
        <p:spPr/>
        <p:txBody>
          <a:bodyPr/>
          <a:lstStyle/>
          <a:p>
            <a:fld id="{5771F767-0FB1-44C9-A6CF-166E2F908689}" type="slidenum">
              <a:rPr lang="en-US" smtClean="0"/>
              <a:pPr/>
              <a:t>8</a:t>
            </a:fld>
            <a:endParaRPr lang="en-US" dirty="0"/>
          </a:p>
        </p:txBody>
      </p:sp>
      <p:sp>
        <p:nvSpPr>
          <p:cNvPr id="10" name="TextBox 9">
            <a:extLst>
              <a:ext uri="{FF2B5EF4-FFF2-40B4-BE49-F238E27FC236}">
                <a16:creationId xmlns:a16="http://schemas.microsoft.com/office/drawing/2014/main" id="{2392B6A6-A56C-4551-8382-AE0D3F98F80A}"/>
              </a:ext>
            </a:extLst>
          </p:cNvPr>
          <p:cNvSpPr txBox="1"/>
          <p:nvPr/>
        </p:nvSpPr>
        <p:spPr>
          <a:xfrm>
            <a:off x="3443770" y="1382486"/>
            <a:ext cx="5280048" cy="4142160"/>
          </a:xfrm>
          <a:prstGeom prst="rect">
            <a:avLst/>
          </a:prstGeom>
          <a:noFill/>
        </p:spPr>
        <p:txBody>
          <a:bodyPr wrap="square" rtlCol="0">
            <a:spAutoFit/>
          </a:bodyPr>
          <a:lstStyle/>
          <a:p>
            <a:pPr>
              <a:spcAft>
                <a:spcPts val="500"/>
              </a:spcAft>
            </a:pPr>
            <a:r>
              <a:rPr lang="en-CA" sz="2200" b="1" dirty="0"/>
              <a:t>Advertising</a:t>
            </a:r>
          </a:p>
          <a:p>
            <a:pPr marL="342900" indent="-342900">
              <a:spcAft>
                <a:spcPts val="500"/>
              </a:spcAft>
              <a:buFont typeface="Arial" panose="020B0604020202020204" pitchFamily="34" charset="0"/>
              <a:buChar char="•"/>
            </a:pPr>
            <a:r>
              <a:rPr lang="en-US" sz="2200" dirty="0"/>
              <a:t>Reaching out to potential sellers</a:t>
            </a:r>
          </a:p>
          <a:p>
            <a:pPr marL="342900" indent="-342900">
              <a:spcAft>
                <a:spcPts val="500"/>
              </a:spcAft>
              <a:buFont typeface="Arial" panose="020B0604020202020204" pitchFamily="34" charset="0"/>
              <a:buChar char="•"/>
            </a:pPr>
            <a:r>
              <a:rPr lang="en-US" sz="2200" dirty="0"/>
              <a:t>Consider: City of London bids webpage, advertising in industry publications, other:</a:t>
            </a:r>
          </a:p>
          <a:p>
            <a:pPr marL="800100" lvl="1" indent="-342900">
              <a:spcAft>
                <a:spcPts val="500"/>
              </a:spcAft>
              <a:buFont typeface="Courier New" panose="02070309020205020404" pitchFamily="49" charset="0"/>
              <a:buChar char="o"/>
            </a:pPr>
            <a:r>
              <a:rPr lang="en-US" sz="2000" dirty="0">
                <a:hlinkClick r:id="rId3"/>
              </a:rPr>
              <a:t>https://canada.constructconnect.com/dcn/canadian-construction-tenders/ontario</a:t>
            </a:r>
            <a:endParaRPr lang="en-US" sz="2000" dirty="0"/>
          </a:p>
          <a:p>
            <a:pPr>
              <a:spcAft>
                <a:spcPts val="500"/>
              </a:spcAft>
            </a:pPr>
            <a:r>
              <a:rPr lang="en-US" sz="2000" b="1" dirty="0"/>
              <a:t>Bidder conferences</a:t>
            </a:r>
          </a:p>
          <a:p>
            <a:pPr>
              <a:spcAft>
                <a:spcPts val="500"/>
              </a:spcAft>
            </a:pPr>
            <a:r>
              <a:rPr lang="en-US" sz="2200" dirty="0"/>
              <a:t>Meeting between the buyer and prospective sellers prior to proposal submission</a:t>
            </a:r>
          </a:p>
          <a:p>
            <a:pPr>
              <a:spcAft>
                <a:spcPts val="500"/>
              </a:spcAft>
            </a:pPr>
            <a:r>
              <a:rPr lang="en-US" sz="2200" dirty="0"/>
              <a:t>Example – next slide</a:t>
            </a:r>
          </a:p>
          <a:p>
            <a:pPr>
              <a:spcAft>
                <a:spcPts val="500"/>
              </a:spcAft>
            </a:pPr>
            <a:endParaRPr lang="en-US" sz="2000" dirty="0"/>
          </a:p>
        </p:txBody>
      </p:sp>
      <p:pic>
        <p:nvPicPr>
          <p:cNvPr id="8" name="Picture 7">
            <a:extLst>
              <a:ext uri="{FF2B5EF4-FFF2-40B4-BE49-F238E27FC236}">
                <a16:creationId xmlns:a16="http://schemas.microsoft.com/office/drawing/2014/main" id="{741F7102-30A1-4E4B-B2D2-65F74A736DC4}"/>
              </a:ext>
            </a:extLst>
          </p:cNvPr>
          <p:cNvPicPr>
            <a:picLocks noChangeAspect="1"/>
          </p:cNvPicPr>
          <p:nvPr/>
        </p:nvPicPr>
        <p:blipFill rotWithShape="1">
          <a:blip r:embed="rId4"/>
          <a:srcRect l="33866" t="-430" r="35386" b="63471"/>
          <a:stretch/>
        </p:blipFill>
        <p:spPr>
          <a:xfrm>
            <a:off x="420182" y="1449736"/>
            <a:ext cx="2593975" cy="2267332"/>
          </a:xfrm>
          <a:prstGeom prst="rect">
            <a:avLst/>
          </a:prstGeom>
        </p:spPr>
      </p:pic>
      <p:cxnSp>
        <p:nvCxnSpPr>
          <p:cNvPr id="9" name="Straight Connector 8">
            <a:extLst>
              <a:ext uri="{FF2B5EF4-FFF2-40B4-BE49-F238E27FC236}">
                <a16:creationId xmlns:a16="http://schemas.microsoft.com/office/drawing/2014/main" id="{CE6AC8C1-5B3F-4018-8B02-77CC7C43443A}"/>
              </a:ext>
            </a:extLst>
          </p:cNvPr>
          <p:cNvCxnSpPr>
            <a:cxnSpLocks/>
          </p:cNvCxnSpPr>
          <p:nvPr/>
        </p:nvCxnSpPr>
        <p:spPr>
          <a:xfrm flipV="1">
            <a:off x="1607820" y="1615737"/>
            <a:ext cx="1835950" cy="69312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03525BE-9C9A-494F-8EFD-672CDDA8C11B}"/>
              </a:ext>
            </a:extLst>
          </p:cNvPr>
          <p:cNvCxnSpPr>
            <a:cxnSpLocks/>
          </p:cNvCxnSpPr>
          <p:nvPr/>
        </p:nvCxnSpPr>
        <p:spPr>
          <a:xfrm>
            <a:off x="2211502" y="2486415"/>
            <a:ext cx="1232268" cy="1908032"/>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49480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5A760-8F06-4985-A156-32B593AA342A}"/>
              </a:ext>
            </a:extLst>
          </p:cNvPr>
          <p:cNvSpPr>
            <a:spLocks noGrp="1"/>
          </p:cNvSpPr>
          <p:nvPr>
            <p:ph type="title"/>
          </p:nvPr>
        </p:nvSpPr>
        <p:spPr>
          <a:xfrm>
            <a:off x="1315099" y="410200"/>
            <a:ext cx="7853376" cy="781095"/>
          </a:xfrm>
        </p:spPr>
        <p:txBody>
          <a:bodyPr>
            <a:normAutofit fontScale="90000"/>
          </a:bodyPr>
          <a:lstStyle/>
          <a:p>
            <a:r>
              <a:rPr lang="en-US" dirty="0"/>
              <a:t>Recall from module 5</a:t>
            </a:r>
            <a:br>
              <a:rPr lang="en-US" dirty="0"/>
            </a:br>
            <a:r>
              <a:rPr lang="en-US" dirty="0"/>
              <a:t>request for tender</a:t>
            </a:r>
            <a:endParaRPr lang="en-CA" dirty="0"/>
          </a:p>
        </p:txBody>
      </p:sp>
      <p:pic>
        <p:nvPicPr>
          <p:cNvPr id="6" name="Picture 5">
            <a:extLst>
              <a:ext uri="{FF2B5EF4-FFF2-40B4-BE49-F238E27FC236}">
                <a16:creationId xmlns:a16="http://schemas.microsoft.com/office/drawing/2014/main" id="{EDF1B413-7DFD-4576-9896-6FA37295A658}"/>
              </a:ext>
            </a:extLst>
          </p:cNvPr>
          <p:cNvPicPr>
            <a:picLocks noChangeAspect="1"/>
          </p:cNvPicPr>
          <p:nvPr/>
        </p:nvPicPr>
        <p:blipFill rotWithShape="1">
          <a:blip r:embed="rId2"/>
          <a:srcRect l="59802" r="20792"/>
          <a:stretch/>
        </p:blipFill>
        <p:spPr>
          <a:xfrm>
            <a:off x="137819" y="1879545"/>
            <a:ext cx="1774480" cy="4048750"/>
          </a:xfrm>
          <a:prstGeom prst="rect">
            <a:avLst/>
          </a:prstGeom>
        </p:spPr>
      </p:pic>
      <p:grpSp>
        <p:nvGrpSpPr>
          <p:cNvPr id="3" name="Group 2">
            <a:extLst>
              <a:ext uri="{FF2B5EF4-FFF2-40B4-BE49-F238E27FC236}">
                <a16:creationId xmlns:a16="http://schemas.microsoft.com/office/drawing/2014/main" id="{BD43E9B5-19F8-4887-B590-46A2466E1DBB}"/>
              </a:ext>
            </a:extLst>
          </p:cNvPr>
          <p:cNvGrpSpPr/>
          <p:nvPr/>
        </p:nvGrpSpPr>
        <p:grpSpPr>
          <a:xfrm>
            <a:off x="2176670" y="5411154"/>
            <a:ext cx="4790660" cy="1205391"/>
            <a:chOff x="2393764" y="2186165"/>
            <a:chExt cx="4790660" cy="1205391"/>
          </a:xfrm>
        </p:grpSpPr>
        <p:pic>
          <p:nvPicPr>
            <p:cNvPr id="5" name="Picture 4" descr="Image result for set of engineering drawings">
              <a:extLst>
                <a:ext uri="{FF2B5EF4-FFF2-40B4-BE49-F238E27FC236}">
                  <a16:creationId xmlns:a16="http://schemas.microsoft.com/office/drawing/2014/main" id="{586838ED-787F-4747-BC36-9D0648AC6E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8429" y="2186165"/>
              <a:ext cx="1799652" cy="120539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422B321-9CF9-41EA-B691-CBFAEA83BFC6}"/>
                </a:ext>
              </a:extLst>
            </p:cNvPr>
            <p:cNvSpPr txBox="1"/>
            <p:nvPr/>
          </p:nvSpPr>
          <p:spPr>
            <a:xfrm>
              <a:off x="4229690" y="2298949"/>
              <a:ext cx="662940" cy="1015663"/>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6000" b="0" i="0" u="none" strike="noStrike" kern="1200" cap="none" spc="0" normalizeH="0" baseline="0" noProof="0" dirty="0">
                  <a:ln>
                    <a:noFill/>
                  </a:ln>
                  <a:solidFill>
                    <a:prstClr val="black"/>
                  </a:solidFill>
                  <a:effectLst/>
                  <a:uLnTx/>
                  <a:uFillTx/>
                  <a:latin typeface="Gill Sans MT" panose="020B0502020104020203"/>
                  <a:ea typeface="+mn-ea"/>
                  <a:cs typeface="+mn-cs"/>
                </a:rPr>
                <a:t>+</a:t>
              </a:r>
            </a:p>
          </p:txBody>
        </p:sp>
        <p:sp>
          <p:nvSpPr>
            <p:cNvPr id="8" name="TextBox 7">
              <a:extLst>
                <a:ext uri="{FF2B5EF4-FFF2-40B4-BE49-F238E27FC236}">
                  <a16:creationId xmlns:a16="http://schemas.microsoft.com/office/drawing/2014/main" id="{23889144-8D6C-4348-8DFB-130F45926419}"/>
                </a:ext>
              </a:extLst>
            </p:cNvPr>
            <p:cNvSpPr txBox="1"/>
            <p:nvPr/>
          </p:nvSpPr>
          <p:spPr>
            <a:xfrm>
              <a:off x="5859888" y="2806781"/>
              <a:ext cx="1324536" cy="40011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1200" cap="none" spc="0" normalizeH="0" baseline="0" noProof="0" dirty="0">
                  <a:ln>
                    <a:noFill/>
                  </a:ln>
                  <a:solidFill>
                    <a:prstClr val="black"/>
                  </a:solidFill>
                  <a:effectLst/>
                  <a:uLnTx/>
                  <a:uFillTx/>
                  <a:latin typeface="Gill Sans MT" panose="020B0502020104020203"/>
                  <a:ea typeface="+mn-ea"/>
                  <a:cs typeface="+mn-cs"/>
                </a:rPr>
                <a:t>x100s</a:t>
              </a:r>
            </a:p>
          </p:txBody>
        </p:sp>
        <p:pic>
          <p:nvPicPr>
            <p:cNvPr id="9" name="Picture 2" descr="Image result for thick report">
              <a:extLst>
                <a:ext uri="{FF2B5EF4-FFF2-40B4-BE49-F238E27FC236}">
                  <a16:creationId xmlns:a16="http://schemas.microsoft.com/office/drawing/2014/main" id="{D58284CD-04EB-42B0-B6B2-442B72B2892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0755" t="35441" r="11274"/>
            <a:stretch/>
          </p:blipFill>
          <p:spPr bwMode="auto">
            <a:xfrm>
              <a:off x="2393764" y="2186165"/>
              <a:ext cx="1859243" cy="1154564"/>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TextBox 9">
            <a:extLst>
              <a:ext uri="{FF2B5EF4-FFF2-40B4-BE49-F238E27FC236}">
                <a16:creationId xmlns:a16="http://schemas.microsoft.com/office/drawing/2014/main" id="{CD76AA9D-3705-4419-9E6F-8745BBE6291B}"/>
              </a:ext>
            </a:extLst>
          </p:cNvPr>
          <p:cNvSpPr txBox="1"/>
          <p:nvPr/>
        </p:nvSpPr>
        <p:spPr>
          <a:xfrm>
            <a:off x="2117242" y="3141516"/>
            <a:ext cx="4668696" cy="203132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100" b="0" i="0" u="none" strike="noStrike" kern="1200" cap="none" spc="0" normalizeH="0" baseline="0" noProof="0" dirty="0">
                <a:ln>
                  <a:noFill/>
                </a:ln>
                <a:solidFill>
                  <a:prstClr val="black"/>
                </a:solidFill>
                <a:effectLst/>
                <a:uLnTx/>
                <a:uFillTx/>
                <a:latin typeface="Gill Sans MT" panose="020B0502020104020203"/>
                <a:ea typeface="+mn-ea"/>
                <a:cs typeface="+mn-cs"/>
              </a:rPr>
              <a:t>The consultant has finished evaluating wastewater treatment options for the City of London, and has completed design of a new wastewater treatment plant.  The City needs to find the best contractor to build the new facility</a:t>
            </a:r>
          </a:p>
        </p:txBody>
      </p:sp>
      <p:graphicFrame>
        <p:nvGraphicFramePr>
          <p:cNvPr id="11" name="Diagram 10">
            <a:extLst>
              <a:ext uri="{FF2B5EF4-FFF2-40B4-BE49-F238E27FC236}">
                <a16:creationId xmlns:a16="http://schemas.microsoft.com/office/drawing/2014/main" id="{0EFE9366-411B-4E45-893E-B07168CA615A}"/>
              </a:ext>
            </a:extLst>
          </p:cNvPr>
          <p:cNvGraphicFramePr/>
          <p:nvPr>
            <p:extLst>
              <p:ext uri="{D42A27DB-BD31-4B8C-83A1-F6EECF244321}">
                <p14:modId xmlns:p14="http://schemas.microsoft.com/office/powerpoint/2010/main" val="3803095268"/>
              </p:ext>
            </p:extLst>
          </p:nvPr>
        </p:nvGraphicFramePr>
        <p:xfrm>
          <a:off x="6709140" y="573357"/>
          <a:ext cx="2362956" cy="604318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Callout: Right Arrow 3">
            <a:extLst>
              <a:ext uri="{FF2B5EF4-FFF2-40B4-BE49-F238E27FC236}">
                <a16:creationId xmlns:a16="http://schemas.microsoft.com/office/drawing/2014/main" id="{B9D024A6-E7DF-4F2A-8853-9062692684A8}"/>
              </a:ext>
            </a:extLst>
          </p:cNvPr>
          <p:cNvSpPr/>
          <p:nvPr/>
        </p:nvSpPr>
        <p:spPr>
          <a:xfrm>
            <a:off x="2176670" y="1316137"/>
            <a:ext cx="4532470" cy="1548751"/>
          </a:xfrm>
          <a:prstGeom prst="rightArrowCallout">
            <a:avLst>
              <a:gd name="adj1" fmla="val 25000"/>
              <a:gd name="adj2" fmla="val 25000"/>
              <a:gd name="adj3" fmla="val 25000"/>
              <a:gd name="adj4" fmla="val 81235"/>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CA" dirty="0"/>
              <a:t>The City of London may hold a bidder conference here to answer any questions the potential bidders (sellers) may have about the project.</a:t>
            </a:r>
          </a:p>
        </p:txBody>
      </p:sp>
      <p:sp>
        <p:nvSpPr>
          <p:cNvPr id="12" name="Star: 5 Points 11">
            <a:extLst>
              <a:ext uri="{FF2B5EF4-FFF2-40B4-BE49-F238E27FC236}">
                <a16:creationId xmlns:a16="http://schemas.microsoft.com/office/drawing/2014/main" id="{09C83F18-D751-421C-A90E-2615F4024B07}"/>
              </a:ext>
            </a:extLst>
          </p:cNvPr>
          <p:cNvSpPr/>
          <p:nvPr/>
        </p:nvSpPr>
        <p:spPr>
          <a:xfrm>
            <a:off x="8685324" y="1844288"/>
            <a:ext cx="322117" cy="322117"/>
          </a:xfrm>
          <a:prstGeom prst="star5">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Rounded Corners 12">
            <a:extLst>
              <a:ext uri="{FF2B5EF4-FFF2-40B4-BE49-F238E27FC236}">
                <a16:creationId xmlns:a16="http://schemas.microsoft.com/office/drawing/2014/main" id="{3A589586-9734-4BA5-916B-C03E52FBF97B}"/>
              </a:ext>
            </a:extLst>
          </p:cNvPr>
          <p:cNvSpPr/>
          <p:nvPr/>
        </p:nvSpPr>
        <p:spPr>
          <a:xfrm>
            <a:off x="3241867" y="2612210"/>
            <a:ext cx="1588091" cy="452362"/>
          </a:xfrm>
          <a:prstGeom prst="roundRect">
            <a:avLst/>
          </a:prstGeom>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a:t>Why?  Value?</a:t>
            </a:r>
          </a:p>
        </p:txBody>
      </p:sp>
    </p:spTree>
    <p:extLst>
      <p:ext uri="{BB962C8B-B14F-4D97-AF65-F5344CB8AC3E}">
        <p14:creationId xmlns:p14="http://schemas.microsoft.com/office/powerpoint/2010/main" val="1969321721"/>
      </p:ext>
    </p:extLst>
  </p:cSld>
  <p:clrMapOvr>
    <a:masterClrMapping/>
  </p:clrMapOvr>
</p:sld>
</file>

<file path=ppt/theme/theme1.xml><?xml version="1.0" encoding="utf-8"?>
<a:theme xmlns:a="http://schemas.openxmlformats.org/drawingml/2006/main" name="Dividend">
  <a:themeElements>
    <a:clrScheme name="Custom 1">
      <a:dk1>
        <a:sysClr val="windowText" lastClr="000000"/>
      </a:dk1>
      <a:lt1>
        <a:sysClr val="window" lastClr="FFFFFF"/>
      </a:lt1>
      <a:dk2>
        <a:srgbClr val="3D3D3D"/>
      </a:dk2>
      <a:lt2>
        <a:srgbClr val="EBEBEB"/>
      </a:lt2>
      <a:accent1>
        <a:srgbClr val="C00000"/>
      </a:accent1>
      <a:accent2>
        <a:srgbClr val="BFBFBF"/>
      </a:accent2>
      <a:accent3>
        <a:srgbClr val="84A3DD"/>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spDef>
      <a:spPr>
        <a:solidFill>
          <a:schemeClr val="bg2">
            <a:lumMod val="5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fanshawe2014ppt_16x10">
  <a:themeElements>
    <a:clrScheme name="Custom 1">
      <a:dk1>
        <a:sysClr val="windowText" lastClr="000000"/>
      </a:dk1>
      <a:lt1>
        <a:sysClr val="window" lastClr="FFFFFF"/>
      </a:lt1>
      <a:dk2>
        <a:srgbClr val="424456"/>
      </a:dk2>
      <a:lt2>
        <a:srgbClr val="DEDEDE"/>
      </a:lt2>
      <a:accent1>
        <a:srgbClr val="C00000"/>
      </a:accent1>
      <a:accent2>
        <a:srgbClr val="FF0000"/>
      </a:accent2>
      <a:accent3>
        <a:srgbClr val="FF3300"/>
      </a:accent3>
      <a:accent4>
        <a:srgbClr val="CC3300"/>
      </a:accent4>
      <a:accent5>
        <a:srgbClr val="934B21"/>
      </a:accent5>
      <a:accent6>
        <a:srgbClr val="C69B7D"/>
      </a:accent6>
      <a:hlink>
        <a:srgbClr val="CC9900"/>
      </a:hlink>
      <a:folHlink>
        <a:srgbClr val="660033"/>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nshawe_ppt_16x10.potx" id="{A35F1B66-D064-4252-83D2-E2C2EF4FFAA9}" vid="{2009612D-D17B-4F67-9BB4-47206A92A86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
    <a:dk1>
      <a:sysClr val="windowText" lastClr="000000"/>
    </a:dk1>
    <a:lt1>
      <a:sysClr val="window" lastClr="FFFFFF"/>
    </a:lt1>
    <a:dk2>
      <a:srgbClr val="424456"/>
    </a:dk2>
    <a:lt2>
      <a:srgbClr val="DEDEDE"/>
    </a:lt2>
    <a:accent1>
      <a:srgbClr val="C00000"/>
    </a:accent1>
    <a:accent2>
      <a:srgbClr val="FF0000"/>
    </a:accent2>
    <a:accent3>
      <a:srgbClr val="FF3300"/>
    </a:accent3>
    <a:accent4>
      <a:srgbClr val="CC3300"/>
    </a:accent4>
    <a:accent5>
      <a:srgbClr val="934B21"/>
    </a:accent5>
    <a:accent6>
      <a:srgbClr val="C69B7D"/>
    </a:accent6>
    <a:hlink>
      <a:srgbClr val="CC9900"/>
    </a:hlink>
    <a:folHlink>
      <a:srgbClr val="660033"/>
    </a:folHlink>
  </a:clrScheme>
</a:themeOverride>
</file>

<file path=docProps/app.xml><?xml version="1.0" encoding="utf-8"?>
<Properties xmlns="http://schemas.openxmlformats.org/officeDocument/2006/extended-properties" xmlns:vt="http://schemas.openxmlformats.org/officeDocument/2006/docPropsVTypes">
  <Template>TM03457464[[fn=Dividend]]</Template>
  <TotalTime>17542</TotalTime>
  <Words>3593</Words>
  <Application>Microsoft Office PowerPoint</Application>
  <PresentationFormat>On-screen Show (4:3)</PresentationFormat>
  <Paragraphs>353</Paragraphs>
  <Slides>33</Slides>
  <Notes>23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33</vt:i4>
      </vt:variant>
    </vt:vector>
  </HeadingPairs>
  <TitlesOfParts>
    <vt:vector size="42" baseType="lpstr">
      <vt:lpstr>Arial</vt:lpstr>
      <vt:lpstr>Calibri</vt:lpstr>
      <vt:lpstr>Courier New</vt:lpstr>
      <vt:lpstr>Gill Sans MT</vt:lpstr>
      <vt:lpstr>Rockwell Extra Bold</vt:lpstr>
      <vt:lpstr>Symbol</vt:lpstr>
      <vt:lpstr>Wingdings 2</vt:lpstr>
      <vt:lpstr>Dividend</vt:lpstr>
      <vt:lpstr>fanshawe2014ppt_16x10</vt:lpstr>
      <vt:lpstr>Module 6 Conduct procurement (Part 1)</vt:lpstr>
      <vt:lpstr>Module agenda</vt:lpstr>
      <vt:lpstr>Project procurement management conduct procurement</vt:lpstr>
      <vt:lpstr>conduct procurement  inputs</vt:lpstr>
      <vt:lpstr>conduct procurement inputs</vt:lpstr>
      <vt:lpstr>conduct procurement inputs</vt:lpstr>
      <vt:lpstr>conduct procurement  tools and techniques</vt:lpstr>
      <vt:lpstr>conduct procurement tools and techniques</vt:lpstr>
      <vt:lpstr>Recall from module 5 request for tender</vt:lpstr>
      <vt:lpstr>Bidder conferences</vt:lpstr>
      <vt:lpstr>conduct procurement tools and techniques</vt:lpstr>
      <vt:lpstr>conduct procurement  outputs</vt:lpstr>
      <vt:lpstr>conduct procurement outputs</vt:lpstr>
      <vt:lpstr>Agreements and contracts</vt:lpstr>
      <vt:lpstr>Contractual TERMS Matching game</vt:lpstr>
      <vt:lpstr>Contracts and risk</vt:lpstr>
      <vt:lpstr>Types of contracts</vt:lpstr>
      <vt:lpstr>Types of contracts  (cont’d)</vt:lpstr>
      <vt:lpstr>Types of contracts  (cont’d)</vt:lpstr>
      <vt:lpstr>Contract type </vt:lpstr>
      <vt:lpstr>Incentive contracts – CPIF </vt:lpstr>
      <vt:lpstr>Incentive contracts – CPIF (cont’D) </vt:lpstr>
      <vt:lpstr>Combinations and variations of contract types</vt:lpstr>
      <vt:lpstr>Incentive contracts - FPIF</vt:lpstr>
      <vt:lpstr>Incentive contracts – FPIF (cont’d)</vt:lpstr>
      <vt:lpstr>Incentive contract FPIF (cont’d)</vt:lpstr>
      <vt:lpstr>Comparison of contract types</vt:lpstr>
      <vt:lpstr>Incentive contract exercise</vt:lpstr>
      <vt:lpstr>Incentive contract exercise</vt:lpstr>
      <vt:lpstr>Incentive contracts Exercise</vt:lpstr>
      <vt:lpstr>Summary of our journey today</vt:lpstr>
      <vt:lpstr>Homework and evaluations</vt:lpstr>
      <vt:lpstr>references</vt:lpstr>
    </vt:vector>
  </TitlesOfParts>
  <Company>Fanshawe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MGMT 6084 Project management</dc:title>
  <dc:creator>Brookes, Robert</dc:creator>
  <cp:lastModifiedBy>Hemington, Derek</cp:lastModifiedBy>
  <cp:revision>295</cp:revision>
  <dcterms:created xsi:type="dcterms:W3CDTF">2018-08-19T17:39:37Z</dcterms:created>
  <dcterms:modified xsi:type="dcterms:W3CDTF">2023-12-20T17:51:31Z</dcterms:modified>
</cp:coreProperties>
</file>

<file path=docProps/thumbnail.jpeg>
</file>